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50" r:id="rId6"/>
    <p:sldId id="358" r:id="rId7"/>
    <p:sldId id="364" r:id="rId8"/>
    <p:sldId id="365" r:id="rId9"/>
    <p:sldId id="366" r:id="rId10"/>
    <p:sldId id="351" r:id="rId11"/>
    <p:sldId id="367" r:id="rId12"/>
    <p:sldId id="391" r:id="rId13"/>
    <p:sldId id="368" r:id="rId14"/>
    <p:sldId id="380" r:id="rId15"/>
    <p:sldId id="389" r:id="rId16"/>
    <p:sldId id="267" r:id="rId17"/>
    <p:sldId id="390" r:id="rId18"/>
    <p:sldId id="3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A17818-F7A3-5152-B0E2-D8EFAE6E7912}" name="Josh Miller" initials="JM" userId="S::josh@theicct.org::5d41d5bc-8253-46ee-8a08-e13bd67a9fec" providerId="AD"/>
  <p188:author id="{15849232-E3DD-268D-6817-AC5E801932DF}" name="Eamonn Mulholland" initials="EM" userId="S::e.mulholland@theicct.org::e8dfe1e2-e4e3-4db2-817f-62ee2bca2158" providerId="AD"/>
  <p188:author id="{9C045051-A6CB-D3F5-94C4-4E4F7E660405}" name="TETER Jacob, IEA/STO/ETP/TIU" initials="" userId="S::jacob.teter@iea.org::47a13345-8f26-403e-9831-886238c3179b" providerId="AD"/>
  <p188:author id="{06C92277-AE00-A1DB-C636-F317332A1E0F}" name="Kelli Pennington" initials="" userId="S::k.pennington@theicct.org::fd9d7449-2f08-4b48-a567-a04e91bf3c1d" providerId="AD"/>
  <p188:author id="{F3C53AF3-CADD-6685-31E6-84E97CA2E119}" name="Almas Naseem" initials="AN" userId="S::a.naseem@theicct.org::4bdf7eab-88c1-4e13-b0c5-abad0590cc5f" providerId="AD"/>
  <p188:author id="{59454BFF-11C7-D3D7-7EF7-25F929E0399C}" name="Jacob Teter" initials="JT" userId="ec35544ce5c56b7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D93"/>
    <a:srgbClr val="E8F5F4"/>
    <a:srgbClr val="00827F"/>
    <a:srgbClr val="9C1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2CF1B-3739-1C4C-9051-415F643B7596}" v="9" dt="2026-04-13T12:24:03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4"/>
    <p:restoredTop sz="82034"/>
  </p:normalViewPr>
  <p:slideViewPr>
    <p:cSldViewPr snapToGrid="0">
      <p:cViewPr varScale="1">
        <p:scale>
          <a:sx n="127" d="100"/>
          <a:sy n="127" d="100"/>
        </p:scale>
        <p:origin x="2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o Benoit" userId="bdb1e7e0-f911-4ce8-a0dc-f08a5900ffeb" providerId="ADAL" clId="{A11599BA-7E51-5D95-B316-4F5E48E03A7A}"/>
    <pc:docChg chg="modSld">
      <pc:chgData name="Malo Benoit" userId="bdb1e7e0-f911-4ce8-a0dc-f08a5900ffeb" providerId="ADAL" clId="{A11599BA-7E51-5D95-B316-4F5E48E03A7A}" dt="2026-04-13T12:30:14.520" v="54" actId="6549"/>
      <pc:docMkLst>
        <pc:docMk/>
      </pc:docMkLst>
      <pc:sldChg chg="modSp mod">
        <pc:chgData name="Malo Benoit" userId="bdb1e7e0-f911-4ce8-a0dc-f08a5900ffeb" providerId="ADAL" clId="{A11599BA-7E51-5D95-B316-4F5E48E03A7A}" dt="2026-04-13T12:21:13.849" v="0" actId="6549"/>
        <pc:sldMkLst>
          <pc:docMk/>
          <pc:sldMk cId="945828876" sldId="350"/>
        </pc:sldMkLst>
        <pc:spChg chg="mod">
          <ac:chgData name="Malo Benoit" userId="bdb1e7e0-f911-4ce8-a0dc-f08a5900ffeb" providerId="ADAL" clId="{A11599BA-7E51-5D95-B316-4F5E48E03A7A}" dt="2026-04-13T12:21:13.849" v="0" actId="6549"/>
          <ac:spMkLst>
            <pc:docMk/>
            <pc:sldMk cId="945828876" sldId="350"/>
            <ac:spMk id="2" creationId="{A4B92EA3-62DB-ADB4-AC43-F49BDDE98850}"/>
          </ac:spMkLst>
        </pc:spChg>
      </pc:sldChg>
      <pc:sldChg chg="modSp">
        <pc:chgData name="Malo Benoit" userId="bdb1e7e0-f911-4ce8-a0dc-f08a5900ffeb" providerId="ADAL" clId="{A11599BA-7E51-5D95-B316-4F5E48E03A7A}" dt="2026-04-13T12:21:52.225" v="2" actId="1076"/>
        <pc:sldMkLst>
          <pc:docMk/>
          <pc:sldMk cId="1666875093" sldId="366"/>
        </pc:sldMkLst>
        <pc:spChg chg="mod">
          <ac:chgData name="Malo Benoit" userId="bdb1e7e0-f911-4ce8-a0dc-f08a5900ffeb" providerId="ADAL" clId="{A11599BA-7E51-5D95-B316-4F5E48E03A7A}" dt="2026-04-13T12:21:52.225" v="2" actId="1076"/>
          <ac:spMkLst>
            <pc:docMk/>
            <pc:sldMk cId="1666875093" sldId="366"/>
            <ac:spMk id="6" creationId="{E29AEB8C-2A65-5A9F-D1F4-BAC7EED03F60}"/>
          </ac:spMkLst>
        </pc:spChg>
      </pc:sldChg>
      <pc:sldChg chg="modNotesTx">
        <pc:chgData name="Malo Benoit" userId="bdb1e7e0-f911-4ce8-a0dc-f08a5900ffeb" providerId="ADAL" clId="{A11599BA-7E51-5D95-B316-4F5E48E03A7A}" dt="2026-04-13T12:30:14.520" v="54" actId="6549"/>
        <pc:sldMkLst>
          <pc:docMk/>
          <pc:sldMk cId="3277985328" sldId="376"/>
        </pc:sldMkLst>
      </pc:sldChg>
      <pc:sldChg chg="modSp mod">
        <pc:chgData name="Malo Benoit" userId="bdb1e7e0-f911-4ce8-a0dc-f08a5900ffeb" providerId="ADAL" clId="{A11599BA-7E51-5D95-B316-4F5E48E03A7A}" dt="2026-04-13T12:24:24.937" v="28" actId="20577"/>
        <pc:sldMkLst>
          <pc:docMk/>
          <pc:sldMk cId="982933187" sldId="380"/>
        </pc:sldMkLst>
        <pc:spChg chg="mod">
          <ac:chgData name="Malo Benoit" userId="bdb1e7e0-f911-4ce8-a0dc-f08a5900ffeb" providerId="ADAL" clId="{A11599BA-7E51-5D95-B316-4F5E48E03A7A}" dt="2026-04-13T12:24:12.086" v="24" actId="20577"/>
          <ac:spMkLst>
            <pc:docMk/>
            <pc:sldMk cId="982933187" sldId="380"/>
            <ac:spMk id="8" creationId="{E9C077AB-C61E-FC8E-A534-F7E5AC08EA05}"/>
          </ac:spMkLst>
        </pc:spChg>
        <pc:spChg chg="mod">
          <ac:chgData name="Malo Benoit" userId="bdb1e7e0-f911-4ce8-a0dc-f08a5900ffeb" providerId="ADAL" clId="{A11599BA-7E51-5D95-B316-4F5E48E03A7A}" dt="2026-04-13T12:24:24.937" v="28" actId="20577"/>
          <ac:spMkLst>
            <pc:docMk/>
            <pc:sldMk cId="982933187" sldId="380"/>
            <ac:spMk id="50" creationId="{00000000-0000-0000-0000-000000000000}"/>
          </ac:spMkLst>
        </pc:spChg>
        <pc:spChg chg="mod">
          <ac:chgData name="Malo Benoit" userId="bdb1e7e0-f911-4ce8-a0dc-f08a5900ffeb" providerId="ADAL" clId="{A11599BA-7E51-5D95-B316-4F5E48E03A7A}" dt="2026-04-13T12:24:03.037" v="22" actId="20577"/>
          <ac:spMkLst>
            <pc:docMk/>
            <pc:sldMk cId="982933187" sldId="380"/>
            <ac:spMk id="73" creationId="{00000000-0000-0000-0000-000000000000}"/>
          </ac:spMkLst>
        </pc:spChg>
      </pc:sldChg>
      <pc:sldChg chg="modSp mod">
        <pc:chgData name="Malo Benoit" userId="bdb1e7e0-f911-4ce8-a0dc-f08a5900ffeb" providerId="ADAL" clId="{A11599BA-7E51-5D95-B316-4F5E48E03A7A}" dt="2026-04-13T12:25:06.128" v="50" actId="20577"/>
        <pc:sldMkLst>
          <pc:docMk/>
          <pc:sldMk cId="2697585887" sldId="389"/>
        </pc:sldMkLst>
        <pc:spChg chg="mod">
          <ac:chgData name="Malo Benoit" userId="bdb1e7e0-f911-4ce8-a0dc-f08a5900ffeb" providerId="ADAL" clId="{A11599BA-7E51-5D95-B316-4F5E48E03A7A}" dt="2026-04-13T12:25:06.128" v="50" actId="20577"/>
          <ac:spMkLst>
            <pc:docMk/>
            <pc:sldMk cId="2697585887" sldId="389"/>
            <ac:spMk id="50" creationId="{00000000-0000-0000-0000-000000000000}"/>
          </ac:spMkLst>
        </pc:spChg>
        <pc:spChg chg="mod">
          <ac:chgData name="Malo Benoit" userId="bdb1e7e0-f911-4ce8-a0dc-f08a5900ffeb" providerId="ADAL" clId="{A11599BA-7E51-5D95-B316-4F5E48E03A7A}" dt="2026-04-13T12:24:56.701" v="48" actId="20577"/>
          <ac:spMkLst>
            <pc:docMk/>
            <pc:sldMk cId="2697585887" sldId="389"/>
            <ac:spMk id="53" creationId="{00000000-0000-0000-0000-000000000000}"/>
          </ac:spMkLst>
        </pc:spChg>
      </pc:sldChg>
      <pc:sldChg chg="modSp mod">
        <pc:chgData name="Malo Benoit" userId="bdb1e7e0-f911-4ce8-a0dc-f08a5900ffeb" providerId="ADAL" clId="{A11599BA-7E51-5D95-B316-4F5E48E03A7A}" dt="2026-04-13T12:25:21.122" v="53" actId="20577"/>
        <pc:sldMkLst>
          <pc:docMk/>
          <pc:sldMk cId="1518731344" sldId="390"/>
        </pc:sldMkLst>
        <pc:spChg chg="mod">
          <ac:chgData name="Malo Benoit" userId="bdb1e7e0-f911-4ce8-a0dc-f08a5900ffeb" providerId="ADAL" clId="{A11599BA-7E51-5D95-B316-4F5E48E03A7A}" dt="2026-04-13T12:25:21.122" v="53" actId="20577"/>
          <ac:spMkLst>
            <pc:docMk/>
            <pc:sldMk cId="1518731344" sldId="390"/>
            <ac:spMk id="400" creationId="{00000000-0000-0000-0000-000000000000}"/>
          </ac:spMkLst>
        </pc:spChg>
      </pc:sldChg>
      <pc:sldChg chg="modSp mod">
        <pc:chgData name="Malo Benoit" userId="bdb1e7e0-f911-4ce8-a0dc-f08a5900ffeb" providerId="ADAL" clId="{A11599BA-7E51-5D95-B316-4F5E48E03A7A}" dt="2026-04-13T12:23:40.064" v="17" actId="20577"/>
        <pc:sldMkLst>
          <pc:docMk/>
          <pc:sldMk cId="440050287" sldId="391"/>
        </pc:sldMkLst>
        <pc:spChg chg="mod">
          <ac:chgData name="Malo Benoit" userId="bdb1e7e0-f911-4ce8-a0dc-f08a5900ffeb" providerId="ADAL" clId="{A11599BA-7E51-5D95-B316-4F5E48E03A7A}" dt="2026-04-13T12:23:12.665" v="5" actId="20577"/>
          <ac:spMkLst>
            <pc:docMk/>
            <pc:sldMk cId="440050287" sldId="391"/>
            <ac:spMk id="608" creationId="{00000000-0000-0000-0000-000000000000}"/>
          </ac:spMkLst>
        </pc:spChg>
        <pc:spChg chg="mod">
          <ac:chgData name="Malo Benoit" userId="bdb1e7e0-f911-4ce8-a0dc-f08a5900ffeb" providerId="ADAL" clId="{A11599BA-7E51-5D95-B316-4F5E48E03A7A}" dt="2026-04-13T12:23:36.688" v="14" actId="20577"/>
          <ac:spMkLst>
            <pc:docMk/>
            <pc:sldMk cId="440050287" sldId="391"/>
            <ac:spMk id="610" creationId="{00000000-0000-0000-0000-000000000000}"/>
          </ac:spMkLst>
        </pc:spChg>
        <pc:spChg chg="mod">
          <ac:chgData name="Malo Benoit" userId="bdb1e7e0-f911-4ce8-a0dc-f08a5900ffeb" providerId="ADAL" clId="{A11599BA-7E51-5D95-B316-4F5E48E03A7A}" dt="2026-04-13T12:23:40.064" v="17" actId="20577"/>
          <ac:spMkLst>
            <pc:docMk/>
            <pc:sldMk cId="440050287" sldId="391"/>
            <ac:spMk id="6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5AA7-4B55-AE45-BDAF-0F9E33F5CC75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7DA58-AE03-6145-9CB3-479262DE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58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1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5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E804E-F370-453B-F371-341DB6AB6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0BC1B-FEB7-34E4-1B38-E9C24863D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27F6F8-339C-E06E-2081-C6D0EE3C6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88591-F45B-3075-F985-BA7635123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3A92C-BE8F-5449-4CE8-A7CAD6F7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AA0D8-6EA6-106C-61A5-B53E3C8C7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AF37B-0D08-6BDA-B257-1CE4AB3EE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50B81-D9DE-F28A-C2BC-8F053E121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6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1091-E78E-A5D4-0002-AC186E6D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5D0B5E-E036-851D-D4D2-824BC19CB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58D2E-5FFE-1D0A-72A2-78D067585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2C745-D980-F7AE-A692-5E123F544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1091-E78E-A5D4-0002-AC186E6D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5D0B5E-E036-851D-D4D2-824BC19CB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58D2E-5FFE-1D0A-72A2-78D067585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2C745-D980-F7AE-A692-5E123F544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7DA58-AE03-6145-9CB3-479262DEB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4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64CE48-F8D3-3109-4AF4-D5ACABD415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6E382-F6D1-D787-D554-42E26142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9080501" y="317501"/>
            <a:ext cx="3111500" cy="6222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6A7982-140A-F75E-28C2-369CD6EB1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584" y="5535237"/>
            <a:ext cx="1197525" cy="75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3F74B-D1E7-1F11-7016-57ED9F363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84" y="936242"/>
            <a:ext cx="9144000" cy="229932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9CA27-366C-8C0B-B901-F00A8F3A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584" y="3622431"/>
            <a:ext cx="9144000" cy="14492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739F49A5-0541-010D-F17D-7961F348B93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3429000"/>
            <a:ext cx="12192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4099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1FB70-8F38-1CCB-AEB6-FA112921C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6E21A-7A9A-07CF-4F76-56B3D55E2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54" r="9087"/>
          <a:stretch/>
        </p:blipFill>
        <p:spPr>
          <a:xfrm rot="16200000">
            <a:off x="2667001" y="-764972"/>
            <a:ext cx="6857999" cy="83879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D50D14-E730-6795-4F6D-C2DC4CBED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902" y="1803400"/>
            <a:ext cx="11034197" cy="1625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67E07227-9094-36DD-A325-3E30FE3AA68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3429000"/>
            <a:ext cx="12192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327C194-DC70-CF7E-8003-D64C4F976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771" y="4033346"/>
            <a:ext cx="1534459" cy="9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light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8C4509-8E1C-6E12-60D1-4F2F88007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8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FE36681-1301-2C41-8B13-DAE260BD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02" y="261337"/>
            <a:ext cx="11034197" cy="7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96BE88F-E22C-A646-BCA5-120D32E001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4DB4D50-AF7E-7947-84EB-4C259754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02" y="1339437"/>
            <a:ext cx="11034197" cy="4764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 marL="461422" indent="-446606">
              <a:tabLst/>
              <a:defRPr/>
            </a:lvl2pPr>
            <a:lvl3pPr marL="914377" indent="-385224">
              <a:buSzPct val="100000"/>
              <a:buFont typeface="System Font Regular"/>
              <a:buChar char="◦"/>
              <a:tabLst/>
              <a:defRPr/>
            </a:lvl3pPr>
            <a:lvl4pPr marL="1375799" indent="-376757">
              <a:buSzPct val="80000"/>
              <a:buFont typeface="Wingdings" pitchFamily="2" charset="2"/>
              <a:buChar char="§"/>
              <a:tabLst/>
              <a:defRPr/>
            </a:lvl4pPr>
            <a:lvl5pPr marL="1907070" indent="-53762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A83A12-724B-3245-8002-D92A7961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B676D4-B5F8-4145-998E-3318D2C953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5690B-1AD7-26F1-9133-04F60123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89" y="6471772"/>
            <a:ext cx="4264265" cy="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1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C55B69-B64C-A550-D472-D4BA05B6CD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F4079-B97B-4CFD-BAE1-5E281147B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3428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CE10D-45FC-9CCC-4662-BD4091627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/>
          <a:stretch/>
        </p:blipFill>
        <p:spPr>
          <a:xfrm rot="16200000">
            <a:off x="4540250" y="1873251"/>
            <a:ext cx="3111500" cy="6222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6C44A-25D4-8E6A-DA60-2CE0CF46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7500"/>
            <a:ext cx="10515600" cy="2794001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1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9E18-97B5-EB8B-D449-77A5E36D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950E-12BE-5922-36A6-729E5072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70"/>
            <a:ext cx="10515600" cy="477019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9BF974FA-1407-E78E-6243-41C7D4D0F04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951E280-3894-E983-CD17-58D999C74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6E9CC5-3AB6-40F6-DB2F-AAA408149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01" y="6458830"/>
            <a:ext cx="4302426" cy="1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4DA0-0211-04F6-9B8A-E9A8C688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724E3A-0327-184B-829B-91B652377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84967" y="5506265"/>
            <a:ext cx="8868833" cy="6244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References go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5C0363-64AF-0ADE-4A38-F9879CFD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70"/>
            <a:ext cx="10515600" cy="3873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E6047EF1-934C-B35A-CF5C-4F2E4512F53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856BDA2-3ED1-518B-734F-121B47674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4AABF-AF32-17D0-D2A3-DCECFEE9B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01" y="6458830"/>
            <a:ext cx="4302426" cy="1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DE8B0C-873A-DFDB-7A3D-60D7AD30E9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E8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5A5746-4374-903D-B271-FE88540C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70"/>
            <a:ext cx="10515600" cy="4770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7C5C1F16-73A3-0D41-3F8A-5201A9A6C16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AEF8871-3C82-4EB2-147F-E76849F6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47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02C4BD1-AE8E-481B-FC0A-F364AD9FF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EAEA-4CE1-0A7B-5676-B257F4CA1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01" y="6458830"/>
            <a:ext cx="4302426" cy="1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E3F5-EF1A-2D61-8F81-C3D10CC5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9B7E-E108-DED0-9271-B40980386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176"/>
            <a:ext cx="5181600" cy="481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642ED-3BF3-5C19-9789-612825F69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176"/>
            <a:ext cx="5181600" cy="481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EB2DB17B-1317-723D-47D2-79FFA3156BD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C5506D3-F93B-BC11-C492-A0EFA10F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541A1-C8F1-A46E-AB49-063048FC2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01" y="6458830"/>
            <a:ext cx="4302426" cy="1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97D87-E627-3409-F33A-A6B2E779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81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07A0B-6457-C7C2-3CD4-CD5D050BE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6338"/>
            <a:ext cx="5157787" cy="383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A7BDA-4562-EF88-008A-79D9F00CC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81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58831-0746-4D9F-8C49-14DC11C2F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6338"/>
            <a:ext cx="5183188" cy="383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6659E8A1-C692-3DC9-8739-9AC25F0A88D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3F673F9-F6C5-2E46-A4F3-9EEF284B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47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EB744E5-E932-F6DC-A41F-371A94DCE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6C88B-C7D9-076D-4C96-3B8FB6554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01" y="6458830"/>
            <a:ext cx="4302426" cy="1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294D-D0F9-5DB0-CCB3-60517097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4E57A84A-1A71-07C3-C2FD-5E0BC5343BA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12857"/>
            <a:ext cx="12192000" cy="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3C616774-2384-2A41-6BB1-6DF088B0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845A1-6A7F-B87D-64A8-54C9EA76B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01" y="6458830"/>
            <a:ext cx="4302426" cy="1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02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6DC991-72BA-0436-EF13-820F818E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4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AEC48-C8D7-9814-24C8-35B370564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8176"/>
            <a:ext cx="10515600" cy="477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6E5BE-423B-1B0E-7C7E-98614EB24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3C08B-5A32-3745-822F-41C5CABD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2" r:id="rId6"/>
    <p:sldLayoutId id="2147483653" r:id="rId7"/>
    <p:sldLayoutId id="2147483654" r:id="rId8"/>
    <p:sldLayoutId id="2147483655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7D1D-0F1E-CACC-D598-4810C74F9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84" y="936242"/>
            <a:ext cx="10113559" cy="229932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From City to Intercity : Market Trends &amp; Policy Frameworks for Zero-Emission Buses</a:t>
            </a:r>
            <a:br>
              <a:rPr lang="en-US" sz="3600" dirty="0">
                <a:latin typeface="Arial"/>
                <a:cs typeface="Arial"/>
              </a:rPr>
            </a:br>
            <a:br>
              <a:rPr lang="en-US" sz="1400" dirty="0">
                <a:latin typeface="Arial"/>
                <a:cs typeface="Arial"/>
              </a:rPr>
            </a:br>
            <a:r>
              <a:rPr lang="en-US" sz="3200" b="0" i="1" dirty="0">
                <a:latin typeface="Arial"/>
                <a:cs typeface="Arial"/>
              </a:rPr>
              <a:t>State of the market, outlook and regulatory landscape</a:t>
            </a:r>
            <a:endParaRPr lang="en-US" sz="3600" b="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6CC1F-723B-D298-EC23-29262D534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Malo Benoit  </a:t>
            </a:r>
          </a:p>
          <a:p>
            <a:r>
              <a:rPr lang="en-US" dirty="0"/>
              <a:t>April 15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F1DB-580A-FAEC-B512-77BEA9B5989D}"/>
              </a:ext>
            </a:extLst>
          </p:cNvPr>
          <p:cNvSpPr txBox="1"/>
          <p:nvPr/>
        </p:nvSpPr>
        <p:spPr>
          <a:xfrm>
            <a:off x="2048328" y="5575509"/>
            <a:ext cx="609962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Sustainable Bus Tour 2026</a:t>
            </a:r>
          </a:p>
          <a:p>
            <a:r>
              <a:rPr lang="en-US" sz="1800" i="1" dirty="0">
                <a:solidFill>
                  <a:schemeClr val="bg1"/>
                </a:solidFill>
              </a:rPr>
              <a:t>Bus2Bus</a:t>
            </a:r>
          </a:p>
        </p:txBody>
      </p:sp>
    </p:spTree>
    <p:extLst>
      <p:ext uri="{BB962C8B-B14F-4D97-AF65-F5344CB8AC3E}">
        <p14:creationId xmlns:p14="http://schemas.microsoft.com/office/powerpoint/2010/main" val="419663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F486-CE34-22AB-D6DF-059B74A70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4A47A-8823-300C-5395-C79D1D9C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The 2026 Targeted Amendment Eases Short-Term Compliance but Keeps All Long-Term Targets Intact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FF14-03C1-EC1D-F231-E14E46256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00"/>
            <a:ext cx="6350000" cy="508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2000" b="1" dirty="0">
                <a:latin typeface="Arial"/>
                <a:cs typeface="Arial"/>
              </a:rPr>
              <a:t>Adopted: 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solidFill>
                  <a:srgbClr val="636E72"/>
                </a:solidFill>
                <a:latin typeface="Arial"/>
                <a:cs typeface="Arial"/>
              </a:rPr>
              <a:t>Commission Dec 2025  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solidFill>
                  <a:srgbClr val="636E72"/>
                </a:solidFill>
                <a:latin typeface="Arial"/>
                <a:cs typeface="Arial"/>
              </a:rPr>
              <a:t>Parliament Mar 2026 </a:t>
            </a:r>
          </a:p>
          <a:p>
            <a:pPr lvl="1">
              <a:spcAft>
                <a:spcPts val="400"/>
              </a:spcAft>
            </a:pPr>
            <a:r>
              <a:rPr lang="en-US" sz="1600" dirty="0">
                <a:solidFill>
                  <a:srgbClr val="636E72"/>
                </a:solidFill>
                <a:latin typeface="Arial"/>
                <a:cs typeface="Arial"/>
              </a:rPr>
              <a:t>Council Mar 2026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What it changes</a:t>
            </a:r>
          </a:p>
          <a:p>
            <a:pPr marL="285750" lvl="0" indent="-285750" fontAlgn="base">
              <a:spcAft>
                <a:spcPts val="200"/>
              </a:spcAft>
              <a:buFont typeface="Arial"/>
              <a:buChar char="•"/>
            </a:pPr>
            <a:r>
              <a:rPr lang="en-US" altLang="en-US" sz="1800" dirty="0">
                <a:latin typeface="Arial"/>
                <a:cs typeface="Arial"/>
              </a:rPr>
              <a:t>Relaxed Credit Baseline: Credits now accrue against a flat -15% target (2025–29) rather than a tightening linear trajectory.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8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What stays the same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All targets intact: 43% / 64% / 90%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Bus ZEV mandate intact (90%/2030, 100%/2035)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Penalty rate: €4,250/gCO₂/</a:t>
            </a:r>
            <a:r>
              <a:rPr lang="en-US" sz="1800" dirty="0" err="1">
                <a:latin typeface="Arial"/>
                <a:cs typeface="Arial"/>
              </a:rPr>
              <a:t>tkm</a:t>
            </a:r>
            <a:r>
              <a:rPr lang="en-US" sz="1800" dirty="0">
                <a:latin typeface="Arial"/>
                <a:cs typeface="Arial"/>
              </a:rPr>
              <a:t> × vehicles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After 2030 credit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AEF44-4E24-E433-2518-CE2DF52BD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10</a:t>
            </a:fld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03CAD-6B63-956C-19C4-69E78B514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1028700"/>
            <a:ext cx="4699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4ABA-2E4D-2E09-ECAA-09DC1CDD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>
                <a:latin typeface="Arial" panose="020B0604020202020204" pitchFamily="34" charset="0"/>
                <a:cs typeface="Arial"/>
              </a:rPr>
              <a:t>Euro 7 Tightens Pollutant Limits and Adds New Rules Even for Zero-Emission Vehicles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A0FE6-3090-811F-893F-D570A61A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11</a:t>
            </a:fld>
            <a:endParaRPr lang="en-US" sz="1400"/>
          </a:p>
        </p:txBody>
      </p:sp>
      <p:sp>
        <p:nvSpPr>
          <p:cNvPr id="50" name="Subtitle"/>
          <p:cNvSpPr txBox="1"/>
          <p:nvPr/>
        </p:nvSpPr>
        <p:spPr>
          <a:xfrm>
            <a:off x="457200" y="1210558"/>
            <a:ext cx="11277600" cy="279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buNone/>
            </a:pPr>
            <a:r>
              <a:rPr lang="en-US" sz="1600" i="1" dirty="0">
                <a:solidFill>
                  <a:srgbClr val="636E72"/>
                </a:solidFill>
                <a:latin typeface="Arial"/>
              </a:rPr>
              <a:t>Regulation (EU) 2024/1257 - new HDV types from May 2028, all new HDVs from May 2029</a:t>
            </a:r>
          </a:p>
        </p:txBody>
      </p:sp>
      <p:sp>
        <p:nvSpPr>
          <p:cNvPr id="51" name="LeftHeader"/>
          <p:cNvSpPr txBox="1"/>
          <p:nvPr/>
        </p:nvSpPr>
        <p:spPr>
          <a:xfrm>
            <a:off x="457200" y="1586890"/>
            <a:ext cx="5461000" cy="279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>
              <a:buNone/>
            </a:pPr>
            <a:r>
              <a:rPr lang="en-US" sz="2000" b="1" dirty="0">
                <a:solidFill>
                  <a:srgbClr val="027D93"/>
                </a:solidFill>
                <a:latin typeface="Arial"/>
              </a:rPr>
              <a:t>Stricter tailpipe limits (WHTC)</a:t>
            </a:r>
          </a:p>
        </p:txBody>
      </p:sp>
      <p:graphicFrame>
        <p:nvGraphicFramePr>
          <p:cNvPr id="60" name="Pollutant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37307"/>
              </p:ext>
            </p:extLst>
          </p:nvPr>
        </p:nvGraphicFramePr>
        <p:xfrm>
          <a:off x="297182" y="1943122"/>
          <a:ext cx="5588000" cy="2449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2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67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</a:rPr>
                        <a:t>Pollutant</a:t>
                      </a:r>
                    </a:p>
                  </a:txBody>
                  <a:tcPr marL="72000" marR="36000" marT="36000" marB="36000" anchor="ctr">
                    <a:solidFill>
                      <a:srgbClr val="027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</a:rPr>
                        <a:t>Euro VI</a:t>
                      </a:r>
                    </a:p>
                  </a:txBody>
                  <a:tcPr marL="36000" marR="36000" marT="36000" marB="36000" anchor="ctr">
                    <a:solidFill>
                      <a:srgbClr val="027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</a:rPr>
                        <a:t>Euro 7</a:t>
                      </a:r>
                    </a:p>
                  </a:txBody>
                  <a:tcPr marL="36000" marR="36000" marT="36000" marB="36000" anchor="ctr">
                    <a:solidFill>
                      <a:srgbClr val="027D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</a:rPr>
                        <a:t>Change</a:t>
                      </a:r>
                    </a:p>
                  </a:txBody>
                  <a:tcPr marL="36000" marR="36000" marT="36000" marB="36000" anchor="ctr">
                    <a:solidFill>
                      <a:srgbClr val="027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D3436"/>
                          </a:solidFill>
                          <a:latin typeface="Arial"/>
                        </a:rPr>
                        <a:t>NOx (mg/kWh)</a:t>
                      </a:r>
                    </a:p>
                  </a:txBody>
                  <a:tcPr marL="72000" marR="36000" marT="36000" marB="3600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460</a:t>
                      </a:r>
                    </a:p>
                  </a:txBody>
                  <a:tcPr marL="36000" marR="36000" marT="36000" marB="3600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36000" marR="36000" marT="36000" marB="3600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27D93"/>
                          </a:solidFill>
                          <a:latin typeface="Arial"/>
                        </a:rPr>
                        <a:t>−56%</a:t>
                      </a:r>
                    </a:p>
                  </a:txBody>
                  <a:tcPr marL="36000" marR="36000" marT="36000" marB="3600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D3436"/>
                          </a:solidFill>
                          <a:latin typeface="Arial"/>
                        </a:rPr>
                        <a:t>PM (mg/kWh)</a:t>
                      </a:r>
                    </a:p>
                  </a:txBody>
                  <a:tcPr marL="72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27D93"/>
                          </a:solidFill>
                          <a:latin typeface="Arial"/>
                        </a:rPr>
                        <a:t>−20%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D3436"/>
                          </a:solidFill>
                          <a:latin typeface="Arial"/>
                        </a:rPr>
                        <a:t>PN </a:t>
                      </a:r>
                    </a:p>
                  </a:txBody>
                  <a:tcPr marL="72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&gt;23nm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&gt;10nm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27D93"/>
                          </a:solidFill>
                          <a:latin typeface="Arial"/>
                        </a:rPr>
                        <a:t>Smaller particle counted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22349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D3436"/>
                          </a:solidFill>
                          <a:latin typeface="Arial"/>
                        </a:rPr>
                        <a:t>NH₃ (mg/kWh)</a:t>
                      </a:r>
                    </a:p>
                  </a:txBody>
                  <a:tcPr marL="72000" marR="36000" marT="36000" marB="3600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636E72"/>
                          </a:solidFill>
                          <a:latin typeface="Arial"/>
                        </a:rPr>
                        <a:t>—</a:t>
                      </a:r>
                    </a:p>
                  </a:txBody>
                  <a:tcPr marL="36000" marR="36000" marT="36000" marB="3600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36000" marR="36000" marT="36000" marB="36000" anchor="ctr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/>
                        </a:rPr>
                        <a:t>New</a:t>
                      </a:r>
                    </a:p>
                  </a:txBody>
                  <a:tcPr marL="36000" marR="36000" marT="36000" marB="36000" anchor="ctr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2D3436"/>
                          </a:solidFill>
                          <a:latin typeface="Arial"/>
                        </a:rPr>
                        <a:t>N₂O (mg/kWh)</a:t>
                      </a:r>
                    </a:p>
                  </a:txBody>
                  <a:tcPr marL="72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636E72"/>
                          </a:solidFill>
                          <a:latin typeface="Arial"/>
                        </a:rPr>
                        <a:t>—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3436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/>
                        </a:rPr>
                        <a:t>New</a:t>
                      </a:r>
                    </a:p>
                  </a:txBody>
                  <a:tcPr marL="36000" marR="36000" marT="36000" marB="360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" name="LeftContext"/>
          <p:cNvSpPr txBox="1"/>
          <p:nvPr/>
        </p:nvSpPr>
        <p:spPr>
          <a:xfrm>
            <a:off x="297182" y="5069317"/>
            <a:ext cx="5461000" cy="1321845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>
              <a:spcAft>
                <a:spcPts val="200"/>
              </a:spcAft>
              <a:buNone/>
            </a:pPr>
            <a:r>
              <a:rPr lang="en-US" sz="2000" b="1" dirty="0">
                <a:solidFill>
                  <a:srgbClr val="027D93"/>
                </a:solidFill>
                <a:latin typeface="Arial"/>
              </a:rPr>
              <a:t>Key context</a:t>
            </a:r>
          </a:p>
          <a:p>
            <a:pPr>
              <a:buNone/>
            </a:pPr>
            <a:r>
              <a:rPr lang="en-US" sz="1800" dirty="0">
                <a:solidFill>
                  <a:srgbClr val="2D3436"/>
                </a:solidFill>
                <a:latin typeface="Arial"/>
              </a:rPr>
              <a:t>Tightens pollutant limits on ICE vehicles. </a:t>
            </a:r>
            <a:r>
              <a:rPr lang="en-US" sz="1800" b="1" dirty="0">
                <a:solidFill>
                  <a:srgbClr val="2D3436"/>
                </a:solidFill>
                <a:latin typeface="Arial"/>
              </a:rPr>
              <a:t>Brake particle &amp; battery durability rules also apply to ZEVs.</a:t>
            </a:r>
          </a:p>
        </p:txBody>
      </p:sp>
      <p:sp>
        <p:nvSpPr>
          <p:cNvPr id="70" name="RightHeader"/>
          <p:cNvSpPr txBox="1"/>
          <p:nvPr/>
        </p:nvSpPr>
        <p:spPr>
          <a:xfrm>
            <a:off x="6223000" y="1586890"/>
            <a:ext cx="5588000" cy="279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>
              <a:buNone/>
            </a:pPr>
            <a:r>
              <a:rPr lang="en-US" sz="2000" b="1" dirty="0">
                <a:solidFill>
                  <a:srgbClr val="027D93"/>
                </a:solidFill>
                <a:latin typeface="Arial"/>
              </a:rPr>
              <a:t>Beyond tailpipe: what’s new</a:t>
            </a:r>
          </a:p>
        </p:txBody>
      </p:sp>
      <p:sp>
        <p:nvSpPr>
          <p:cNvPr id="71" name="Card71"/>
          <p:cNvSpPr/>
          <p:nvPr/>
        </p:nvSpPr>
        <p:spPr>
          <a:xfrm>
            <a:off x="6223000" y="1928168"/>
            <a:ext cx="5588000" cy="863600"/>
          </a:xfrm>
          <a:prstGeom prst="roundRect">
            <a:avLst>
              <a:gd name="adj" fmla="val 8000"/>
            </a:avLst>
          </a:prstGeom>
          <a:solidFill>
            <a:srgbClr val="F5F5F5"/>
          </a:solidFill>
          <a:ln w="12700">
            <a:solidFill>
              <a:srgbClr val="027D93"/>
            </a:solidFill>
          </a:ln>
        </p:spPr>
        <p:txBody>
          <a:bodyPr wrap="square" lIns="72000" tIns="54000" rIns="72000" bIns="36000" anchor="t"/>
          <a:lstStyle/>
          <a:p>
            <a:pPr>
              <a:spcAft>
                <a:spcPts val="100"/>
              </a:spcAft>
              <a:buNone/>
            </a:pPr>
            <a:r>
              <a:rPr lang="en-US" sz="1600" b="1" dirty="0">
                <a:solidFill>
                  <a:srgbClr val="027D93"/>
                </a:solidFill>
                <a:latin typeface="Arial"/>
              </a:rPr>
              <a:t>Extended compliance lifetime</a:t>
            </a:r>
          </a:p>
          <a:p>
            <a:pPr>
              <a:buNone/>
            </a:pPr>
            <a:r>
              <a:rPr lang="en-US" sz="1400" dirty="0">
                <a:solidFill>
                  <a:srgbClr val="2D3436"/>
                </a:solidFill>
                <a:latin typeface="Arial"/>
              </a:rPr>
              <a:t>Longer mileage + age requirements than Euro VI.
Real-world durability, not just lab at type-approval.</a:t>
            </a:r>
          </a:p>
        </p:txBody>
      </p:sp>
      <p:sp>
        <p:nvSpPr>
          <p:cNvPr id="72" name="Card72"/>
          <p:cNvSpPr/>
          <p:nvPr/>
        </p:nvSpPr>
        <p:spPr>
          <a:xfrm>
            <a:off x="6223000" y="3074626"/>
            <a:ext cx="5588000" cy="863600"/>
          </a:xfrm>
          <a:prstGeom prst="roundRect">
            <a:avLst>
              <a:gd name="adj" fmla="val 8000"/>
            </a:avLst>
          </a:prstGeom>
          <a:solidFill>
            <a:srgbClr val="F5F5F5"/>
          </a:solidFill>
          <a:ln w="12700">
            <a:solidFill>
              <a:srgbClr val="027D93"/>
            </a:solidFill>
          </a:ln>
        </p:spPr>
        <p:txBody>
          <a:bodyPr wrap="square" lIns="72000" tIns="54000" rIns="72000" bIns="36000" anchor="t"/>
          <a:lstStyle/>
          <a:p>
            <a:pPr>
              <a:spcAft>
                <a:spcPts val="100"/>
              </a:spcAft>
              <a:buNone/>
            </a:pPr>
            <a:r>
              <a:rPr lang="en-US" sz="1600" b="1" dirty="0">
                <a:solidFill>
                  <a:srgbClr val="027D93"/>
                </a:solidFill>
                <a:latin typeface="Arial"/>
              </a:rPr>
              <a:t>On-board monitoring (OBM)</a:t>
            </a:r>
          </a:p>
          <a:p>
            <a:pPr>
              <a:buNone/>
            </a:pPr>
            <a:r>
              <a:rPr lang="en-US" sz="1400" dirty="0">
                <a:solidFill>
                  <a:srgbClr val="2D3436"/>
                </a:solidFill>
                <a:latin typeface="Arial"/>
              </a:rPr>
              <a:t>Real-time emission sensors on every vehicle.
In-service verification, not just lab certification.</a:t>
            </a:r>
          </a:p>
        </p:txBody>
      </p:sp>
      <p:sp>
        <p:nvSpPr>
          <p:cNvPr id="73" name="Card73"/>
          <p:cNvSpPr/>
          <p:nvPr/>
        </p:nvSpPr>
        <p:spPr>
          <a:xfrm>
            <a:off x="6223000" y="4221084"/>
            <a:ext cx="5588000" cy="863600"/>
          </a:xfrm>
          <a:prstGeom prst="roundRect">
            <a:avLst>
              <a:gd name="adj" fmla="val 8000"/>
            </a:avLst>
          </a:prstGeom>
          <a:solidFill>
            <a:srgbClr val="F5F5F5"/>
          </a:solidFill>
          <a:ln w="12700">
            <a:solidFill>
              <a:srgbClr val="C00000"/>
            </a:solidFill>
          </a:ln>
        </p:spPr>
        <p:txBody>
          <a:bodyPr wrap="square" lIns="72000" tIns="54000" rIns="72000" bIns="36000" anchor="t"/>
          <a:lstStyle/>
          <a:p>
            <a:pPr>
              <a:spcAft>
                <a:spcPts val="1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latin typeface="Arial"/>
              </a:rPr>
              <a:t>Non-exhaust emissions</a:t>
            </a:r>
          </a:p>
          <a:p>
            <a:pPr>
              <a:buNone/>
            </a:pPr>
            <a:r>
              <a:rPr lang="en-US" sz="1400" dirty="0">
                <a:solidFill>
                  <a:srgbClr val="2D3436"/>
                </a:solidFill>
                <a:latin typeface="Arial"/>
              </a:rPr>
              <a:t>First-ever limits on brake dust (PN) and tire abrasion.
Applies to ALL vehicles, including ZEVs.</a:t>
            </a:r>
          </a:p>
        </p:txBody>
      </p:sp>
      <p:sp>
        <p:nvSpPr>
          <p:cNvPr id="74" name="Card74"/>
          <p:cNvSpPr/>
          <p:nvPr/>
        </p:nvSpPr>
        <p:spPr>
          <a:xfrm>
            <a:off x="6223000" y="5367542"/>
            <a:ext cx="5588000" cy="863600"/>
          </a:xfrm>
          <a:prstGeom prst="roundRect">
            <a:avLst>
              <a:gd name="adj" fmla="val 8000"/>
            </a:avLst>
          </a:prstGeom>
          <a:solidFill>
            <a:srgbClr val="F5F5F5"/>
          </a:solidFill>
          <a:ln w="12700">
            <a:solidFill>
              <a:srgbClr val="C00000"/>
            </a:solidFill>
          </a:ln>
        </p:spPr>
        <p:txBody>
          <a:bodyPr wrap="square" lIns="72000" tIns="54000" rIns="72000" bIns="36000" anchor="t"/>
          <a:lstStyle/>
          <a:p>
            <a:pPr>
              <a:spcAft>
                <a:spcPts val="1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latin typeface="Arial"/>
              </a:rPr>
              <a:t>Battery durability</a:t>
            </a:r>
          </a:p>
          <a:p>
            <a:pPr>
              <a:buNone/>
            </a:pPr>
            <a:r>
              <a:rPr lang="en-US" sz="1400" dirty="0">
                <a:solidFill>
                  <a:srgbClr val="2D3436"/>
                </a:solidFill>
                <a:latin typeface="Arial"/>
              </a:rPr>
              <a:t>First-ever min. state-of-health for BEV/PHEV.
Capacity must hold over vehicle lifetime.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077AB-C61E-FC8E-A534-F7E5AC08EA05}"/>
              </a:ext>
            </a:extLst>
          </p:cNvPr>
          <p:cNvSpPr txBox="1"/>
          <p:nvPr/>
        </p:nvSpPr>
        <p:spPr>
          <a:xfrm>
            <a:off x="297183" y="4469264"/>
            <a:ext cx="558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Real-driving NOx capped at 260 mg/kWh (-62% vs. Euro VI)</a:t>
            </a:r>
          </a:p>
        </p:txBody>
      </p:sp>
    </p:spTree>
    <p:extLst>
      <p:ext uri="{BB962C8B-B14F-4D97-AF65-F5344CB8AC3E}">
        <p14:creationId xmlns:p14="http://schemas.microsoft.com/office/powerpoint/2010/main" val="9829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C6DF2-709F-89FE-3B89-E0B9E7DFE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11" y="1123949"/>
            <a:ext cx="6083831" cy="5594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2AC27-8309-7140-7559-6823E0CC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The Clean Vehicle Directive Forces Public Fleets Toward Zero-Emission Procurement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611585-EC7F-2D01-51C4-02F6EDB58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12</a:t>
            </a:fld>
            <a:endParaRPr lang="en-US" sz="1400" dirty="0"/>
          </a:p>
        </p:txBody>
      </p:sp>
      <p:sp>
        <p:nvSpPr>
          <p:cNvPr id="50" name="Subtitle"/>
          <p:cNvSpPr/>
          <p:nvPr/>
        </p:nvSpPr>
        <p:spPr>
          <a:xfrm>
            <a:off x="457200" y="1157323"/>
            <a:ext cx="112776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/>
            <a:r>
              <a:rPr lang="en-US" sz="1600" i="1" dirty="0">
                <a:solidFill>
                  <a:srgbClr val="636E72"/>
                </a:solidFill>
                <a:latin typeface="Arial"/>
              </a:rPr>
              <a:t>Directive (EU) 2019/1161 - first reporting period 2021-2025</a:t>
            </a:r>
          </a:p>
        </p:txBody>
      </p:sp>
      <p:sp>
        <p:nvSpPr>
          <p:cNvPr id="51" name="LeftHeader"/>
          <p:cNvSpPr/>
          <p:nvPr/>
        </p:nvSpPr>
        <p:spPr>
          <a:xfrm>
            <a:off x="457200" y="1524000"/>
            <a:ext cx="53340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r>
              <a:rPr lang="en-US" sz="2000" b="1" dirty="0">
                <a:solidFill>
                  <a:srgbClr val="027D93"/>
                </a:solidFill>
                <a:latin typeface="Arial"/>
              </a:rPr>
              <a:t>The Directive at a Glance</a:t>
            </a:r>
          </a:p>
        </p:txBody>
      </p:sp>
      <p:sp>
        <p:nvSpPr>
          <p:cNvPr id="52" name="ScopeBlock"/>
          <p:cNvSpPr/>
          <p:nvPr/>
        </p:nvSpPr>
        <p:spPr>
          <a:xfrm>
            <a:off x="457200" y="2054703"/>
            <a:ext cx="5334000" cy="9197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300"/>
              </a:spcAft>
            </a:pPr>
            <a:r>
              <a:rPr lang="en-US" sz="1800" b="1" dirty="0">
                <a:solidFill>
                  <a:srgbClr val="2D3436"/>
                </a:solidFill>
                <a:latin typeface="Arial"/>
              </a:rPr>
              <a:t>Scope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2D3436"/>
                </a:solidFill>
                <a:latin typeface="Arial"/>
              </a:rPr>
              <a:t>Mandates minimum </a:t>
            </a:r>
            <a:r>
              <a:rPr lang="en-US" sz="1600" b="1" dirty="0">
                <a:solidFill>
                  <a:srgbClr val="00827F"/>
                </a:solidFill>
                <a:latin typeface="Arial"/>
              </a:rPr>
              <a:t>clean-vehicle</a:t>
            </a:r>
            <a:r>
              <a:rPr lang="en-US" sz="1600" dirty="0">
                <a:solidFill>
                  <a:srgbClr val="2D3436"/>
                </a:solidFill>
                <a:latin typeface="Arial"/>
              </a:rPr>
              <a:t> and </a:t>
            </a:r>
            <a:r>
              <a:rPr lang="en-US" sz="1600" b="1" dirty="0">
                <a:solidFill>
                  <a:srgbClr val="00827F"/>
                </a:solidFill>
                <a:latin typeface="Arial"/>
              </a:rPr>
              <a:t>zero-emission</a:t>
            </a:r>
            <a:r>
              <a:rPr lang="en-US" sz="1600" dirty="0">
                <a:solidFill>
                  <a:srgbClr val="2D3436"/>
                </a:solidFill>
                <a:latin typeface="Arial"/>
              </a:rPr>
              <a:t> shares in public procurement</a:t>
            </a:r>
          </a:p>
        </p:txBody>
      </p:sp>
      <p:sp>
        <p:nvSpPr>
          <p:cNvPr id="53" name="HowBlock"/>
          <p:cNvSpPr/>
          <p:nvPr/>
        </p:nvSpPr>
        <p:spPr>
          <a:xfrm>
            <a:off x="457200" y="3200400"/>
            <a:ext cx="5334000" cy="1478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300"/>
              </a:spcAft>
            </a:pPr>
            <a:r>
              <a:rPr lang="en-US" sz="1800" b="1" dirty="0">
                <a:solidFill>
                  <a:srgbClr val="2D3436"/>
                </a:solidFill>
                <a:latin typeface="Arial"/>
              </a:rPr>
              <a:t>How It Works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2D3436"/>
                </a:solidFill>
                <a:latin typeface="Arial"/>
              </a:rPr>
              <a:t>Per-country targets with two layers: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1600" b="1" dirty="0">
                <a:solidFill>
                  <a:srgbClr val="2D3436"/>
                </a:solidFill>
                <a:latin typeface="Arial"/>
              </a:rPr>
              <a:t>CV target, </a:t>
            </a:r>
            <a:r>
              <a:rPr lang="en-US" sz="1600" dirty="0">
                <a:solidFill>
                  <a:srgbClr val="2D3436"/>
                </a:solidFill>
                <a:latin typeface="Arial"/>
              </a:rPr>
              <a:t>incl.  ZEV + PHEV + gas + biofuel</a:t>
            </a:r>
          </a:p>
          <a:p>
            <a:pPr marL="285750" indent="-285750">
              <a:spcAft>
                <a:spcPts val="200"/>
              </a:spcAft>
              <a:buFont typeface="Arial"/>
              <a:buChar char="•"/>
            </a:pPr>
            <a:r>
              <a:rPr lang="en-US" sz="1600" b="1" dirty="0">
                <a:solidFill>
                  <a:srgbClr val="2D3436"/>
                </a:solidFill>
                <a:latin typeface="Arial"/>
              </a:rPr>
              <a:t>ZEV sub-target,</a:t>
            </a:r>
            <a:r>
              <a:rPr lang="en-US" sz="1600" dirty="0">
                <a:solidFill>
                  <a:srgbClr val="2D3436"/>
                </a:solidFill>
                <a:latin typeface="Arial"/>
              </a:rPr>
              <a:t> half must be BEV or fuel-cell</a:t>
            </a:r>
          </a:p>
          <a:p>
            <a:pPr>
              <a:spcBef>
                <a:spcPts val="200"/>
              </a:spcBef>
            </a:pPr>
            <a:r>
              <a:rPr lang="en-US" sz="1600" i="1" dirty="0">
                <a:solidFill>
                  <a:srgbClr val="636E72"/>
                </a:solidFill>
                <a:latin typeface="Arial"/>
              </a:rPr>
              <a:t>     e.g. Germany: 45% CV, 22.5% ZEV</a:t>
            </a:r>
          </a:p>
        </p:txBody>
      </p:sp>
      <p:sp>
        <p:nvSpPr>
          <p:cNvPr id="55" name="WhatsNext"/>
          <p:cNvSpPr/>
          <p:nvPr/>
        </p:nvSpPr>
        <p:spPr>
          <a:xfrm>
            <a:off x="457200" y="5105400"/>
            <a:ext cx="5334000" cy="1079500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txBody>
          <a:bodyPr wrap="square" lIns="72000" tIns="54000" rIns="72000" bIns="54000" anchor="t"/>
          <a:lstStyle/>
          <a:p>
            <a:pPr>
              <a:spcAft>
                <a:spcPts val="300"/>
              </a:spcAft>
            </a:pPr>
            <a:r>
              <a:rPr lang="en-US" sz="1800" b="1" dirty="0">
                <a:solidFill>
                  <a:srgbClr val="027D93"/>
                </a:solidFill>
                <a:latin typeface="Arial"/>
              </a:rPr>
              <a:t>What’s Next</a:t>
            </a:r>
          </a:p>
          <a:p>
            <a:pPr marL="285750" indent="-285750">
              <a:spcAft>
                <a:spcPts val="100"/>
              </a:spcAft>
              <a:buFont typeface="Arial"/>
              <a:buChar char="•"/>
            </a:pPr>
            <a:r>
              <a:rPr lang="en-US" sz="1600" dirty="0">
                <a:solidFill>
                  <a:srgbClr val="2D3436"/>
                </a:solidFill>
                <a:latin typeface="Arial"/>
              </a:rPr>
              <a:t>Higher targets for 2026–2030 period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2D3436"/>
                </a:solidFill>
                <a:latin typeface="Arial"/>
              </a:rPr>
              <a:t>Review scheduled in 2027 for post-2030 targets</a:t>
            </a:r>
          </a:p>
        </p:txBody>
      </p:sp>
      <p:sp>
        <p:nvSpPr>
          <p:cNvPr id="70" name="Footer"/>
          <p:cNvSpPr/>
          <p:nvPr/>
        </p:nvSpPr>
        <p:spPr>
          <a:xfrm>
            <a:off x="6514832" y="6540500"/>
            <a:ext cx="55245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/>
            <a:r>
              <a:rPr lang="en-US" sz="1600" i="1" dirty="0">
                <a:solidFill>
                  <a:srgbClr val="636E72"/>
                </a:solidFill>
                <a:latin typeface="Arial"/>
              </a:rPr>
              <a:t>Figures cover urban buses only</a:t>
            </a:r>
          </a:p>
        </p:txBody>
      </p:sp>
      <p:sp>
        <p:nvSpPr>
          <p:cNvPr id="80" name="AccentLine"/>
          <p:cNvSpPr/>
          <p:nvPr/>
        </p:nvSpPr>
        <p:spPr>
          <a:xfrm>
            <a:off x="457200" y="1854200"/>
            <a:ext cx="762000" cy="0"/>
          </a:xfrm>
          <a:prstGeom prst="line">
            <a:avLst/>
          </a:prstGeom>
          <a:ln w="25400" cap="rnd">
            <a:solidFill>
              <a:srgbClr val="027D93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1" name="AccentLine2"/>
          <p:cNvSpPr/>
          <p:nvPr/>
        </p:nvSpPr>
        <p:spPr>
          <a:xfrm>
            <a:off x="457200" y="5029200"/>
            <a:ext cx="762000" cy="0"/>
          </a:xfrm>
          <a:prstGeom prst="line">
            <a:avLst/>
          </a:prstGeom>
          <a:ln w="25400" cap="rnd">
            <a:solidFill>
              <a:srgbClr val="027D93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8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3D11-1916-E1C9-71F9-EBAD1839F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Questions ?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m.benoit@theicct.org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6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2580-C688-7B5B-A0C4-3CA1F1694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1063-10C3-A527-E9FC-2233B7E2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ANNEX 1 : CO2 Standard Target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B487C-754E-22BD-CB31-7B6E27DCA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14</a:t>
            </a:fld>
            <a:endParaRPr lang="en-US" sz="1400" dirty="0"/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3CC39FEA-464C-6F04-B43B-FF59E94DC62D}"/>
              </a:ext>
            </a:extLst>
          </p:cNvPr>
          <p:cNvSpPr/>
          <p:nvPr/>
        </p:nvSpPr>
        <p:spPr>
          <a:xfrm>
            <a:off x="457200" y="1239740"/>
            <a:ext cx="112776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/>
            <a:r>
              <a:rPr lang="en-US" sz="1600" i="1" dirty="0">
                <a:solidFill>
                  <a:srgbClr val="636E72"/>
                </a:solidFill>
                <a:latin typeface="Arial"/>
              </a:rPr>
              <a:t>How the ZEV headcount mandate translates into gCO₂/pkm for penalty calculation</a:t>
            </a:r>
          </a:p>
        </p:txBody>
      </p:sp>
      <p:sp>
        <p:nvSpPr>
          <p:cNvPr id="101" name="Step1">
            <a:extLst>
              <a:ext uri="{FF2B5EF4-FFF2-40B4-BE49-F238E27FC236}">
                <a16:creationId xmlns:a16="http://schemas.microsoft.com/office/drawing/2014/main" id="{F6AA3521-7D8B-FBF4-3FA6-741DAA0D4526}"/>
              </a:ext>
            </a:extLst>
          </p:cNvPr>
          <p:cNvSpPr/>
          <p:nvPr/>
        </p:nvSpPr>
        <p:spPr>
          <a:xfrm>
            <a:off x="2159000" y="1781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 w="15875">
            <a:solidFill>
              <a:srgbClr val="00827F"/>
            </a:solidFill>
          </a:ln>
        </p:spPr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27D93"/>
                </a:solidFill>
                <a:latin typeface="Arial"/>
              </a:rPr>
              <a:t>STEP 1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ZEV
Headcount</a:t>
            </a:r>
          </a:p>
        </p:txBody>
      </p:sp>
      <p:sp>
        <p:nvSpPr>
          <p:cNvPr id="210" name="Unit1">
            <a:extLst>
              <a:ext uri="{FF2B5EF4-FFF2-40B4-BE49-F238E27FC236}">
                <a16:creationId xmlns:a16="http://schemas.microsoft.com/office/drawing/2014/main" id="{A4B6A9D9-1D37-1BF1-57EC-A5430C85AFAB}"/>
              </a:ext>
            </a:extLst>
          </p:cNvPr>
          <p:cNvSpPr/>
          <p:nvPr/>
        </p:nvSpPr>
        <p:spPr>
          <a:xfrm>
            <a:off x="2159000" y="2975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27D93"/>
                </a:solidFill>
                <a:latin typeface="Arial"/>
              </a:rPr>
              <a:t>ZEV or non-ZEV per vehicle</a:t>
            </a:r>
          </a:p>
        </p:txBody>
      </p:sp>
      <p:sp>
        <p:nvSpPr>
          <p:cNvPr id="220" name="Arrow0">
            <a:extLst>
              <a:ext uri="{FF2B5EF4-FFF2-40B4-BE49-F238E27FC236}">
                <a16:creationId xmlns:a16="http://schemas.microsoft.com/office/drawing/2014/main" id="{38BAEF75-DE27-0CE6-D916-68FF648612CF}"/>
              </a:ext>
            </a:extLst>
          </p:cNvPr>
          <p:cNvSpPr/>
          <p:nvPr/>
        </p:nvSpPr>
        <p:spPr>
          <a:xfrm>
            <a:off x="4318000" y="2225743"/>
            <a:ext cx="177800" cy="1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7F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Step2">
            <a:extLst>
              <a:ext uri="{FF2B5EF4-FFF2-40B4-BE49-F238E27FC236}">
                <a16:creationId xmlns:a16="http://schemas.microsoft.com/office/drawing/2014/main" id="{7C621B8E-C9D2-3D17-CAE3-8BC9F318C3B8}"/>
              </a:ext>
            </a:extLst>
          </p:cNvPr>
          <p:cNvSpPr/>
          <p:nvPr/>
        </p:nvSpPr>
        <p:spPr>
          <a:xfrm>
            <a:off x="4521200" y="1781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 w="15875">
            <a:solidFill>
              <a:srgbClr val="00827F"/>
            </a:solidFill>
          </a:ln>
        </p:spPr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2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ZEV Share
Calculation</a:t>
            </a:r>
          </a:p>
        </p:txBody>
      </p:sp>
      <p:sp>
        <p:nvSpPr>
          <p:cNvPr id="211" name="Unit2">
            <a:extLst>
              <a:ext uri="{FF2B5EF4-FFF2-40B4-BE49-F238E27FC236}">
                <a16:creationId xmlns:a16="http://schemas.microsoft.com/office/drawing/2014/main" id="{59304783-62C6-2B78-62A3-24D76B38EC54}"/>
              </a:ext>
            </a:extLst>
          </p:cNvPr>
          <p:cNvSpPr/>
          <p:nvPr/>
        </p:nvSpPr>
        <p:spPr>
          <a:xfrm>
            <a:off x="4521200" y="2975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zevₛₑ = ZEV / total vehicles</a:t>
            </a:r>
          </a:p>
        </p:txBody>
      </p:sp>
      <p:sp>
        <p:nvSpPr>
          <p:cNvPr id="221" name="Arrow1">
            <a:extLst>
              <a:ext uri="{FF2B5EF4-FFF2-40B4-BE49-F238E27FC236}">
                <a16:creationId xmlns:a16="http://schemas.microsoft.com/office/drawing/2014/main" id="{3DD3C25A-CE6E-142E-05D9-DA4A331D5464}"/>
              </a:ext>
            </a:extLst>
          </p:cNvPr>
          <p:cNvSpPr/>
          <p:nvPr/>
        </p:nvSpPr>
        <p:spPr>
          <a:xfrm>
            <a:off x="6680200" y="2225743"/>
            <a:ext cx="177800" cy="1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7F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Step3">
            <a:extLst>
              <a:ext uri="{FF2B5EF4-FFF2-40B4-BE49-F238E27FC236}">
                <a16:creationId xmlns:a16="http://schemas.microsoft.com/office/drawing/2014/main" id="{1C27D5E6-8666-79D3-49C9-3F1C3D49723C}"/>
              </a:ext>
            </a:extLst>
          </p:cNvPr>
          <p:cNvSpPr/>
          <p:nvPr/>
        </p:nvSpPr>
        <p:spPr>
          <a:xfrm>
            <a:off x="6883400" y="1781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3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Deemed CO₂
Conversion</a:t>
            </a:r>
          </a:p>
        </p:txBody>
      </p:sp>
      <p:sp>
        <p:nvSpPr>
          <p:cNvPr id="212" name="Unit3">
            <a:extLst>
              <a:ext uri="{FF2B5EF4-FFF2-40B4-BE49-F238E27FC236}">
                <a16:creationId xmlns:a16="http://schemas.microsoft.com/office/drawing/2014/main" id="{2E97DCE4-8709-823B-5549-768454C5FF9B}"/>
              </a:ext>
            </a:extLst>
          </p:cNvPr>
          <p:cNvSpPr/>
          <p:nvPr/>
        </p:nvSpPr>
        <p:spPr>
          <a:xfrm>
            <a:off x="6883400" y="2975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CO₂ = (1 − zevₛₑ) × rCO₂ref</a:t>
            </a:r>
          </a:p>
        </p:txBody>
      </p:sp>
      <p:sp>
        <p:nvSpPr>
          <p:cNvPr id="222" name="Arrow2">
            <a:extLst>
              <a:ext uri="{FF2B5EF4-FFF2-40B4-BE49-F238E27FC236}">
                <a16:creationId xmlns:a16="http://schemas.microsoft.com/office/drawing/2014/main" id="{5970399D-3B0D-67E2-A21C-83C6D9A795C2}"/>
              </a:ext>
            </a:extLst>
          </p:cNvPr>
          <p:cNvSpPr/>
          <p:nvPr/>
        </p:nvSpPr>
        <p:spPr>
          <a:xfrm>
            <a:off x="9042400" y="2225743"/>
            <a:ext cx="177800" cy="1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7F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Step4">
            <a:extLst>
              <a:ext uri="{FF2B5EF4-FFF2-40B4-BE49-F238E27FC236}">
                <a16:creationId xmlns:a16="http://schemas.microsoft.com/office/drawing/2014/main" id="{6EE6217F-13A8-1125-5E13-76BCC34D8331}"/>
              </a:ext>
            </a:extLst>
          </p:cNvPr>
          <p:cNvSpPr/>
          <p:nvPr/>
        </p:nvSpPr>
        <p:spPr>
          <a:xfrm>
            <a:off x="9245600" y="1781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 w="15875">
            <a:solidFill>
              <a:srgbClr val="00827F"/>
            </a:solidFill>
          </a:ln>
        </p:spPr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4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MPW
Weighting</a:t>
            </a:r>
          </a:p>
        </p:txBody>
      </p:sp>
      <p:sp>
        <p:nvSpPr>
          <p:cNvPr id="213" name="Unit4">
            <a:extLst>
              <a:ext uri="{FF2B5EF4-FFF2-40B4-BE49-F238E27FC236}">
                <a16:creationId xmlns:a16="http://schemas.microsoft.com/office/drawing/2014/main" id="{F7CBBF42-FA64-E6B9-D7B5-8314F6103341}"/>
              </a:ext>
            </a:extLst>
          </p:cNvPr>
          <p:cNvSpPr/>
          <p:nvPr/>
        </p:nvSpPr>
        <p:spPr>
          <a:xfrm>
            <a:off x="9245600" y="2975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gCO₂/pkm → gCO₂/tkm via MPW</a:t>
            </a:r>
          </a:p>
        </p:txBody>
      </p:sp>
      <p:sp>
        <p:nvSpPr>
          <p:cNvPr id="310" name="Footnote">
            <a:extLst>
              <a:ext uri="{FF2B5EF4-FFF2-40B4-BE49-F238E27FC236}">
                <a16:creationId xmlns:a16="http://schemas.microsoft.com/office/drawing/2014/main" id="{DE48DEB7-3973-19D4-985E-B0A7237D1AAB}"/>
              </a:ext>
            </a:extLst>
          </p:cNvPr>
          <p:cNvSpPr/>
          <p:nvPr/>
        </p:nvSpPr>
        <p:spPr>
          <a:xfrm>
            <a:off x="457200" y="6094917"/>
            <a:ext cx="112776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/>
          <a:lstStyle/>
          <a:p>
            <a:r>
              <a:rPr lang="en-US" sz="1400" i="1" dirty="0">
                <a:solidFill>
                  <a:srgbClr val="707070"/>
                </a:solidFill>
                <a:latin typeface="Arial"/>
              </a:rPr>
              <a:t>pkm = passenger-km  | </a:t>
            </a:r>
            <a:r>
              <a:rPr lang="en-US" sz="1400" i="1" err="1">
                <a:solidFill>
                  <a:srgbClr val="707070"/>
                </a:solidFill>
                <a:latin typeface="Arial"/>
              </a:rPr>
              <a:t>tkm</a:t>
            </a:r>
            <a:r>
              <a:rPr lang="en-US" sz="1400" i="1">
                <a:solidFill>
                  <a:srgbClr val="707070"/>
                </a:solidFill>
                <a:latin typeface="Arial"/>
              </a:rPr>
              <a:t> = tonne-km |</a:t>
            </a:r>
            <a:r>
              <a:rPr lang="en-US" sz="1400" i="1" dirty="0">
                <a:solidFill>
                  <a:srgbClr val="707070"/>
                </a:solidFill>
                <a:latin typeface="Arial"/>
              </a:rPr>
              <a:t> ZEV ≤ 1 gCO₂/pkm  |  Regulation (EU) 2019/1242 consolidated 14.08.2025</a:t>
            </a:r>
            <a:endParaRPr lang="en-US" sz="1400" i="1">
              <a:solidFill>
                <a:srgbClr val="707070"/>
              </a:solidFill>
              <a:latin typeface="Arial"/>
            </a:endParaRPr>
          </a:p>
        </p:txBody>
      </p:sp>
      <p:sp>
        <p:nvSpPr>
          <p:cNvPr id="3" name="Step1">
            <a:extLst>
              <a:ext uri="{FF2B5EF4-FFF2-40B4-BE49-F238E27FC236}">
                <a16:creationId xmlns:a16="http://schemas.microsoft.com/office/drawing/2014/main" id="{7DE4F1D1-DC10-ACEA-CE8F-98C32DE9D421}"/>
              </a:ext>
            </a:extLst>
          </p:cNvPr>
          <p:cNvSpPr/>
          <p:nvPr/>
        </p:nvSpPr>
        <p:spPr>
          <a:xfrm>
            <a:off x="2159000" y="3940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 w="15875">
            <a:solidFill>
              <a:srgbClr val="00827F"/>
            </a:solidFill>
          </a:ln>
        </p:spPr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1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VECTO
Simulation</a:t>
            </a:r>
          </a:p>
        </p:txBody>
      </p:sp>
      <p:sp>
        <p:nvSpPr>
          <p:cNvPr id="6" name="Unit1">
            <a:extLst>
              <a:ext uri="{FF2B5EF4-FFF2-40B4-BE49-F238E27FC236}">
                <a16:creationId xmlns:a16="http://schemas.microsoft.com/office/drawing/2014/main" id="{F4FBAE27-5B95-6EEE-A011-03506386BC91}"/>
              </a:ext>
            </a:extLst>
          </p:cNvPr>
          <p:cNvSpPr/>
          <p:nvPr/>
        </p:nvSpPr>
        <p:spPr>
          <a:xfrm>
            <a:off x="2159000" y="5134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gCO₂/pkm per vehicle</a:t>
            </a:r>
          </a:p>
        </p:txBody>
      </p:sp>
      <p:sp>
        <p:nvSpPr>
          <p:cNvPr id="7" name="Arrow0">
            <a:extLst>
              <a:ext uri="{FF2B5EF4-FFF2-40B4-BE49-F238E27FC236}">
                <a16:creationId xmlns:a16="http://schemas.microsoft.com/office/drawing/2014/main" id="{3BD6D871-092B-81A2-85AE-B0F2BF885642}"/>
              </a:ext>
            </a:extLst>
          </p:cNvPr>
          <p:cNvSpPr/>
          <p:nvPr/>
        </p:nvSpPr>
        <p:spPr>
          <a:xfrm>
            <a:off x="4318000" y="4384743"/>
            <a:ext cx="177800" cy="1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7F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tep2">
            <a:extLst>
              <a:ext uri="{FF2B5EF4-FFF2-40B4-BE49-F238E27FC236}">
                <a16:creationId xmlns:a16="http://schemas.microsoft.com/office/drawing/2014/main" id="{A7DD1B30-B4B2-DA05-4B0D-9AAF796AA690}"/>
              </a:ext>
            </a:extLst>
          </p:cNvPr>
          <p:cNvSpPr/>
          <p:nvPr/>
        </p:nvSpPr>
        <p:spPr>
          <a:xfrm>
            <a:off x="4521200" y="3940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 w="15875">
            <a:solidFill>
              <a:srgbClr val="00827F"/>
            </a:solidFill>
          </a:ln>
        </p:spPr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2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Sub-group
Average</a:t>
            </a:r>
          </a:p>
        </p:txBody>
      </p:sp>
      <p:sp>
        <p:nvSpPr>
          <p:cNvPr id="10" name="Unit2">
            <a:extLst>
              <a:ext uri="{FF2B5EF4-FFF2-40B4-BE49-F238E27FC236}">
                <a16:creationId xmlns:a16="http://schemas.microsoft.com/office/drawing/2014/main" id="{3B0F12CD-66DE-8AC9-81A4-7C76ED24FF57}"/>
              </a:ext>
            </a:extLst>
          </p:cNvPr>
          <p:cNvSpPr/>
          <p:nvPr/>
        </p:nvSpPr>
        <p:spPr>
          <a:xfrm>
            <a:off x="4521200" y="5134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avgCO₂sg in gCO₂/pkm</a:t>
            </a:r>
          </a:p>
        </p:txBody>
      </p:sp>
      <p:sp>
        <p:nvSpPr>
          <p:cNvPr id="11" name="Arrow1">
            <a:extLst>
              <a:ext uri="{FF2B5EF4-FFF2-40B4-BE49-F238E27FC236}">
                <a16:creationId xmlns:a16="http://schemas.microsoft.com/office/drawing/2014/main" id="{DF2F1EC2-C96C-E92A-8846-8A04576E7034}"/>
              </a:ext>
            </a:extLst>
          </p:cNvPr>
          <p:cNvSpPr/>
          <p:nvPr/>
        </p:nvSpPr>
        <p:spPr>
          <a:xfrm>
            <a:off x="6680200" y="4384743"/>
            <a:ext cx="177800" cy="1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7F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tep3">
            <a:extLst>
              <a:ext uri="{FF2B5EF4-FFF2-40B4-BE49-F238E27FC236}">
                <a16:creationId xmlns:a16="http://schemas.microsoft.com/office/drawing/2014/main" id="{2F38FB61-1CF4-57AF-17E5-D52E4A8A2B13}"/>
              </a:ext>
            </a:extLst>
          </p:cNvPr>
          <p:cNvSpPr/>
          <p:nvPr/>
        </p:nvSpPr>
        <p:spPr>
          <a:xfrm>
            <a:off x="6883400" y="3940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3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MPW
Weighting</a:t>
            </a:r>
          </a:p>
        </p:txBody>
      </p:sp>
      <p:sp>
        <p:nvSpPr>
          <p:cNvPr id="14" name="Unit3">
            <a:extLst>
              <a:ext uri="{FF2B5EF4-FFF2-40B4-BE49-F238E27FC236}">
                <a16:creationId xmlns:a16="http://schemas.microsoft.com/office/drawing/2014/main" id="{8427366B-3023-C26D-1A26-CD7E49729F1F}"/>
              </a:ext>
            </a:extLst>
          </p:cNvPr>
          <p:cNvSpPr/>
          <p:nvPr/>
        </p:nvSpPr>
        <p:spPr>
          <a:xfrm>
            <a:off x="6883400" y="5134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gCO₂/pkm → gCO₂/tkm via MPW</a:t>
            </a:r>
          </a:p>
        </p:txBody>
      </p:sp>
      <p:sp>
        <p:nvSpPr>
          <p:cNvPr id="15" name="Arrow2">
            <a:extLst>
              <a:ext uri="{FF2B5EF4-FFF2-40B4-BE49-F238E27FC236}">
                <a16:creationId xmlns:a16="http://schemas.microsoft.com/office/drawing/2014/main" id="{476273C7-CB0E-5C8F-E4D5-00D77FA8A51C}"/>
              </a:ext>
            </a:extLst>
          </p:cNvPr>
          <p:cNvSpPr/>
          <p:nvPr/>
        </p:nvSpPr>
        <p:spPr>
          <a:xfrm>
            <a:off x="9042400" y="4384743"/>
            <a:ext cx="177800" cy="17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7F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tep4">
            <a:extLst>
              <a:ext uri="{FF2B5EF4-FFF2-40B4-BE49-F238E27FC236}">
                <a16:creationId xmlns:a16="http://schemas.microsoft.com/office/drawing/2014/main" id="{423D2638-BA29-AA4E-897C-154993643746}"/>
              </a:ext>
            </a:extLst>
          </p:cNvPr>
          <p:cNvSpPr/>
          <p:nvPr/>
        </p:nvSpPr>
        <p:spPr>
          <a:xfrm>
            <a:off x="9245600" y="3940243"/>
            <a:ext cx="2133600" cy="1143000"/>
          </a:xfrm>
          <a:prstGeom prst="roundRect">
            <a:avLst>
              <a:gd name="adj" fmla="val 8000"/>
            </a:avLst>
          </a:prstGeom>
          <a:solidFill>
            <a:srgbClr val="E8F5F4"/>
          </a:solidFill>
          <a:ln w="15875">
            <a:solidFill>
              <a:srgbClr val="00827F"/>
            </a:solidFill>
          </a:ln>
        </p:spPr>
        <p:txBody>
          <a:bodyPr wrap="square" lIns="36000" tIns="36000" rIns="36000" bIns="36000" anchor="ctr"/>
          <a:lstStyle/>
          <a:p>
            <a:pPr algn="ctr">
              <a:spcAft>
                <a:spcPts val="200"/>
              </a:spcAft>
            </a:pPr>
            <a:r>
              <a:rPr lang="en-US" sz="1200" b="1" dirty="0">
                <a:solidFill>
                  <a:srgbClr val="00827F"/>
                </a:solidFill>
                <a:latin typeface="Arial"/>
              </a:rPr>
              <a:t>STEP 4</a:t>
            </a:r>
          </a:p>
          <a:p>
            <a:pPr algn="ctr"/>
            <a:r>
              <a:rPr lang="en-US" sz="1600" b="1" dirty="0">
                <a:solidFill>
                  <a:srgbClr val="2D2D2D"/>
                </a:solidFill>
                <a:latin typeface="Arial"/>
              </a:rPr>
              <a:t>Fleet CO₂</a:t>
            </a:r>
          </a:p>
        </p:txBody>
      </p:sp>
      <p:sp>
        <p:nvSpPr>
          <p:cNvPr id="18" name="Unit4">
            <a:extLst>
              <a:ext uri="{FF2B5EF4-FFF2-40B4-BE49-F238E27FC236}">
                <a16:creationId xmlns:a16="http://schemas.microsoft.com/office/drawing/2014/main" id="{3A575B69-10AF-38A1-5D92-97BF9E385BD7}"/>
              </a:ext>
            </a:extLst>
          </p:cNvPr>
          <p:cNvSpPr/>
          <p:nvPr/>
        </p:nvSpPr>
        <p:spPr>
          <a:xfrm>
            <a:off x="9245600" y="5134043"/>
            <a:ext cx="2133600" cy="279400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8000" bIns="0" anchor="t"/>
          <a:lstStyle/>
          <a:p>
            <a:pPr algn="ctr"/>
            <a:r>
              <a:rPr lang="en-US" sz="1400" i="1" dirty="0">
                <a:solidFill>
                  <a:srgbClr val="00827F"/>
                </a:solidFill>
                <a:latin typeface="Arial"/>
              </a:rPr>
              <a:t>gCO₂/</a:t>
            </a:r>
            <a:r>
              <a:rPr lang="en-US" sz="1400" i="1" err="1">
                <a:solidFill>
                  <a:srgbClr val="00827F"/>
                </a:solidFill>
                <a:latin typeface="Arial"/>
              </a:rPr>
              <a:t>tkm</a:t>
            </a:r>
            <a:r>
              <a:rPr lang="en-US" sz="1400" i="1" dirty="0">
                <a:solidFill>
                  <a:srgbClr val="00827F"/>
                </a:solidFill>
                <a:latin typeface="Arial"/>
              </a:rPr>
              <a:t> fleet value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B9090-21C9-BEED-B9F6-3A41B57D539B}"/>
              </a:ext>
            </a:extLst>
          </p:cNvPr>
          <p:cNvSpPr txBox="1"/>
          <p:nvPr/>
        </p:nvSpPr>
        <p:spPr>
          <a:xfrm>
            <a:off x="457200" y="2098743"/>
            <a:ext cx="1524000" cy="355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Urban Buses 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1F892-8021-5DCD-F4DF-1B379E818A45}"/>
              </a:ext>
            </a:extLst>
          </p:cNvPr>
          <p:cNvSpPr txBox="1"/>
          <p:nvPr/>
        </p:nvSpPr>
        <p:spPr>
          <a:xfrm>
            <a:off x="457200" y="4257743"/>
            <a:ext cx="1524000" cy="355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Coaches &amp; interurban</a:t>
            </a:r>
          </a:p>
        </p:txBody>
      </p:sp>
      <p:sp>
        <p:nvSpPr>
          <p:cNvPr id="400" name="rCO2refNote"/>
          <p:cNvSpPr txBox="1"/>
          <p:nvPr/>
        </p:nvSpPr>
        <p:spPr>
          <a:xfrm>
            <a:off x="1527243" y="3452642"/>
            <a:ext cx="97757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srgbClr val="707070"/>
                </a:solidFill>
                <a:latin typeface="Arial"/>
              </a:rPr>
              <a:t>rCO₂ref = fleet-wide CO₂ baseline from 2025 reference period, frozen, common to all OEMs. Feeds into both pathways.</a:t>
            </a:r>
          </a:p>
        </p:txBody>
      </p:sp>
    </p:spTree>
    <p:extLst>
      <p:ext uri="{BB962C8B-B14F-4D97-AF65-F5344CB8AC3E}">
        <p14:creationId xmlns:p14="http://schemas.microsoft.com/office/powerpoint/2010/main" val="151873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7CA94-8E6B-B4E7-43A3-CA84D0198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0A0-016E-AD7B-0FDA-57E907D7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ANNEX 2 </a:t>
            </a:r>
            <a:r>
              <a:rPr lang="en-US" sz="2800" b="1">
                <a:latin typeface="Arial" panose="020B0604020202020204" pitchFamily="34" charset="0"/>
                <a:cs typeface="Arial"/>
              </a:rPr>
              <a:t>: CVD National </a:t>
            </a:r>
            <a:r>
              <a:rPr lang="en-US" sz="2800" b="1" dirty="0">
                <a:latin typeface="Arial" panose="020B0604020202020204" pitchFamily="34" charset="0"/>
                <a:cs typeface="Arial"/>
              </a:rPr>
              <a:t>Strategies Vary Widely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D1D74-6F19-E636-5941-178B287C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15</a:t>
            </a:fld>
            <a:endParaRPr lang="en-US" sz="1400"/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E6589DE-1DED-75D1-83DE-A632A7926EC7}"/>
              </a:ext>
            </a:extLst>
          </p:cNvPr>
          <p:cNvSpPr/>
          <p:nvPr/>
        </p:nvSpPr>
        <p:spPr>
          <a:xfrm>
            <a:off x="457200" y="1103551"/>
            <a:ext cx="112776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buNone/>
            </a:pPr>
            <a:r>
              <a:rPr lang="en-US" sz="1600" i="1" dirty="0">
                <a:solidFill>
                  <a:srgbClr val="636E72"/>
                </a:solidFill>
                <a:latin typeface="Arial"/>
              </a:rPr>
              <a:t>National ZE bus strategies and progress across EU Member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BCF78-91FF-F3D1-BBA4-DA478228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0500"/>
            <a:ext cx="112776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2EA3-62DB-ADB4-AC43-F49BDDE9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1055"/>
            <a:ext cx="10515600" cy="279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1. State of the Market</a:t>
            </a:r>
            <a:br>
              <a:rPr lang="en-US" sz="1600" b="1" dirty="0">
                <a:solidFill>
                  <a:schemeClr val="accent1"/>
                </a:solidFill>
              </a:rPr>
            </a:b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3600" b="1" dirty="0"/>
              <a:t>From Diesel Dominance to Electric Inflection  Where the Market Stands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2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8178-E021-7FAF-B43C-F7C434D6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86B0-D5E9-F5DA-EB9D-51E65FA1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Zero-Emission Vehicle Now Account for a Quarter of EU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7BC6E-23FC-10AA-D6D8-421101052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E45E7-4F9E-3071-6672-352D1A7A9F70}"/>
              </a:ext>
            </a:extLst>
          </p:cNvPr>
          <p:cNvSpPr txBox="1"/>
          <p:nvPr/>
        </p:nvSpPr>
        <p:spPr>
          <a:xfrm>
            <a:off x="457200" y="6146800"/>
            <a:ext cx="762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/>
              </a:rPr>
              <a:t>Source: S&amp;P (2018–2023), Dataforce (2024–2025)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9AC1E-177D-1E49-945E-5381873D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" y="1346200"/>
            <a:ext cx="1196932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67BF7-1817-01B2-E538-C116DD7B5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077E-0907-721F-835C-EE01E468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/>
              </a:rPr>
              <a:t>City Buses Have Crossed the ZE Threshold; Long-Haul Remains in Early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04B1E-EC47-48F9-083C-CA0C08419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4</a:t>
            </a:fld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90E77-C6F2-2438-8150-10E8B54A0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14" y="1564408"/>
            <a:ext cx="3595672" cy="4185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0611C-C9FE-7E56-AAE3-E2A4B14B4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64" y="1438066"/>
            <a:ext cx="3595672" cy="4473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DBD3C-4D20-C49F-2E9C-8BB5F191C4BB}"/>
              </a:ext>
            </a:extLst>
          </p:cNvPr>
          <p:cNvSpPr txBox="1"/>
          <p:nvPr/>
        </p:nvSpPr>
        <p:spPr>
          <a:xfrm>
            <a:off x="3900794" y="5842000"/>
            <a:ext cx="4066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Sales of city buses , interurban buses and coaches, and minibuses by powertrain in Q4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8E658-A9F2-FB73-D2C0-F0ADD605F8DD}"/>
              </a:ext>
            </a:extLst>
          </p:cNvPr>
          <p:cNvSpPr txBox="1"/>
          <p:nvPr/>
        </p:nvSpPr>
        <p:spPr>
          <a:xfrm>
            <a:off x="8449478" y="5969000"/>
            <a:ext cx="33305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Historic sales of zero-emission buses and coaches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F08B52A-EE02-4C2A-5413-06867ADD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43" y="2157757"/>
            <a:ext cx="393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Urban Flip: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City buses passed the ZE majority mark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0539403-BD0B-8B77-9764-502A46C2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44" y="4730825"/>
            <a:ext cx="3937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Leaders: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</a:t>
            </a:r>
            <a:r>
              <a:rPr kumimoji="0" lang="en-US" altLang="en-US" sz="22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have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over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80% urban ZE buses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D51CB6-B4B5-81C4-D2A4-17D77610CE26}"/>
              </a:ext>
            </a:extLst>
          </p:cNvPr>
          <p:cNvSpPr txBox="1"/>
          <p:nvPr/>
        </p:nvSpPr>
        <p:spPr>
          <a:xfrm>
            <a:off x="143144" y="3496745"/>
            <a:ext cx="3937000" cy="76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200" b="1" dirty="0">
                <a:latin typeface="Arial" panose="020B0604020202020204" pitchFamily="34" charset="0"/>
              </a:rPr>
              <a:t>Gap: </a:t>
            </a:r>
            <a:r>
              <a:rPr lang="en-US" altLang="en-US" sz="2200" dirty="0">
                <a:latin typeface="Arial" panose="020B0604020202020204" pitchFamily="34" charset="0"/>
              </a:rPr>
              <a:t>Coaches still in early adoption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C073DC-0CA9-E21E-2C14-A0C90887A85A}"/>
              </a:ext>
            </a:extLst>
          </p:cNvPr>
          <p:cNvSpPr/>
          <p:nvPr/>
        </p:nvSpPr>
        <p:spPr>
          <a:xfrm>
            <a:off x="8184364" y="1438066"/>
            <a:ext cx="3550436" cy="1782212"/>
          </a:xfrm>
          <a:prstGeom prst="roundRect">
            <a:avLst/>
          </a:prstGeom>
          <a:noFill/>
          <a:ln w="38100">
            <a:solidFill>
              <a:srgbClr val="027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40FD5-1B22-32CA-8448-22B54849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424C-7D2A-3997-465B-43AA0C0E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1093818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The EU Is a Decade Behind China in Urban Buses, but Both Coach Markets Are at an Inflection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0726C-1DCA-BF11-065E-B9B9D2099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5</a:t>
            </a:fld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50AA5D-F273-1657-B31B-84775E6B935D}"/>
              </a:ext>
            </a:extLst>
          </p:cNvPr>
          <p:cNvSpPr txBox="1"/>
          <p:nvPr/>
        </p:nvSpPr>
        <p:spPr>
          <a:xfrm>
            <a:off x="457200" y="6145176"/>
            <a:ext cx="889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1" dirty="0">
                <a:latin typeface="Arial"/>
              </a:rPr>
              <a:t>Sources: S&amp;P, Dataforce (Europe); ZEDATA, Gasgoo (China)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FBFF7A35-E813-3A86-A02A-90D18DF5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99287"/>
            <a:ext cx="11430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Urban: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China near saturation (99%); EU accelerating (57%)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Coaches &amp; Interurban: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 markets at inflection 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90200-4C11-8E50-04C4-0AF9001E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 r="48426"/>
          <a:stretch>
            <a:fillRect/>
          </a:stretch>
        </p:blipFill>
        <p:spPr>
          <a:xfrm>
            <a:off x="6096000" y="1884843"/>
            <a:ext cx="5101839" cy="4154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1455F-5B5A-0D9A-D2D5-FE0DABB6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45" t="50000"/>
          <a:stretch>
            <a:fillRect/>
          </a:stretch>
        </p:blipFill>
        <p:spPr>
          <a:xfrm>
            <a:off x="1123122" y="1884843"/>
            <a:ext cx="4704274" cy="4154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7DC260-7783-9BB9-A963-DA1E184A0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 r="94912"/>
          <a:stretch>
            <a:fillRect/>
          </a:stretch>
        </p:blipFill>
        <p:spPr>
          <a:xfrm>
            <a:off x="619787" y="1884843"/>
            <a:ext cx="503335" cy="41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40FD5-1B22-32CA-8448-22B54849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424C-7D2A-3997-465B-43AA0C0E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China's Market Is Consolidated; the EU Coach and Interurban Buses Sector Remains Wide Open for Newcomers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0726C-1DCA-BF11-065E-B9B9D2099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6</a:t>
            </a:fld>
            <a:endParaRPr lang="en-US" sz="1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83B41C-DB64-8A2B-A897-5CFCE69E7BF1}"/>
              </a:ext>
            </a:extLst>
          </p:cNvPr>
          <p:cNvGrpSpPr>
            <a:grpSpLocks noChangeAspect="1"/>
          </p:cNvGrpSpPr>
          <p:nvPr/>
        </p:nvGrpSpPr>
        <p:grpSpPr>
          <a:xfrm>
            <a:off x="5827594" y="1231781"/>
            <a:ext cx="6180161" cy="4918904"/>
            <a:chOff x="238307" y="1142699"/>
            <a:chExt cx="6320084" cy="48453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386695-9FF3-15EA-B56F-C16C15B195E2}"/>
                </a:ext>
              </a:extLst>
            </p:cNvPr>
            <p:cNvGrpSpPr/>
            <p:nvPr/>
          </p:nvGrpSpPr>
          <p:grpSpPr>
            <a:xfrm>
              <a:off x="3030701" y="1142699"/>
              <a:ext cx="3527690" cy="4845352"/>
              <a:chOff x="8497613" y="1326847"/>
              <a:chExt cx="3527690" cy="484535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7FD9B27-C4A5-8A6F-AE5E-9E1B4A604CD4}"/>
                  </a:ext>
                </a:extLst>
              </p:cNvPr>
              <p:cNvGrpSpPr/>
              <p:nvPr/>
            </p:nvGrpSpPr>
            <p:grpSpPr>
              <a:xfrm>
                <a:off x="8497613" y="1326848"/>
                <a:ext cx="2001565" cy="4845351"/>
                <a:chOff x="8497613" y="1326848"/>
                <a:chExt cx="2001565" cy="4845351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B0BB86B-81EA-1673-6F03-E1F6C4403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48705" r="36131"/>
                <a:stretch>
                  <a:fillRect/>
                </a:stretch>
              </p:blipFill>
              <p:spPr>
                <a:xfrm>
                  <a:off x="8497613" y="1326848"/>
                  <a:ext cx="1797270" cy="484535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2FCD4B2C-FC47-0DE2-2332-41D9E2EE7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03778" y="1762123"/>
                  <a:ext cx="1295400" cy="4330701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073390B-2B9C-1BBA-E2E2-DBCCD4A4F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5220"/>
              <a:stretch>
                <a:fillRect/>
              </a:stretch>
            </p:blipFill>
            <p:spPr>
              <a:xfrm>
                <a:off x="9088230" y="1326847"/>
                <a:ext cx="2937073" cy="4845351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CFBB8A-E03C-3ED8-811E-8C0731A6CAB6}"/>
                </a:ext>
              </a:extLst>
            </p:cNvPr>
            <p:cNvGrpSpPr/>
            <p:nvPr/>
          </p:nvGrpSpPr>
          <p:grpSpPr>
            <a:xfrm>
              <a:off x="238307" y="1142699"/>
              <a:ext cx="3038058" cy="4845351"/>
              <a:chOff x="238307" y="1142699"/>
              <a:chExt cx="3038058" cy="484535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C43A5E0-2E64-D5CE-6B2A-5EE778318891}"/>
                  </a:ext>
                </a:extLst>
              </p:cNvPr>
              <p:cNvGrpSpPr/>
              <p:nvPr/>
            </p:nvGrpSpPr>
            <p:grpSpPr>
              <a:xfrm>
                <a:off x="238307" y="1142699"/>
                <a:ext cx="1958984" cy="4845351"/>
                <a:chOff x="238307" y="1142699"/>
                <a:chExt cx="1958984" cy="484535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0DE246E-B693-2CFE-3BB0-507537E63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83472"/>
                <a:stretch>
                  <a:fillRect/>
                </a:stretch>
              </p:blipFill>
              <p:spPr>
                <a:xfrm>
                  <a:off x="238307" y="1142699"/>
                  <a:ext cx="1958984" cy="484535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A8F97DA4-DCBE-8C72-A3AF-FA8D01C26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2998" y="1558769"/>
                  <a:ext cx="1222877" cy="4323415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890CD28-F8CE-90E2-32C3-8A427189A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7297" r="52418"/>
              <a:stretch>
                <a:fillRect/>
              </a:stretch>
            </p:blipFill>
            <p:spPr>
              <a:xfrm>
                <a:off x="872048" y="1142699"/>
                <a:ext cx="2404317" cy="4845351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DCF88B-CD34-6474-528B-AA00F85C4779}"/>
              </a:ext>
            </a:extLst>
          </p:cNvPr>
          <p:cNvSpPr txBox="1"/>
          <p:nvPr/>
        </p:nvSpPr>
        <p:spPr>
          <a:xfrm>
            <a:off x="457200" y="6223000"/>
            <a:ext cx="762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/>
              </a:rPr>
              <a:t>Sources: S&amp;P, Dataforce (Europe); ZEDATA, Gasgoo (China)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29AEB8C-2A65-5A9F-D1F4-BAC7EED0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42" y="2260071"/>
            <a:ext cx="54249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China: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Highly consolidated around domestic leaders across all vehicle types.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Fragmented; legacy brands (Mercedes, MAN) lead urban, while new players emerge in coaches.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Insight: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EU coach sector remains a highly open, competitive playing field.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0BEA-66D5-A6E2-FF63-CCC717097375}"/>
              </a:ext>
            </a:extLst>
          </p:cNvPr>
          <p:cNvSpPr txBox="1"/>
          <p:nvPr/>
        </p:nvSpPr>
        <p:spPr>
          <a:xfrm>
            <a:off x="6381713" y="6109177"/>
            <a:ext cx="5104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Sales share of ZEVs by Vehicle type and manufacturer per region</a:t>
            </a:r>
          </a:p>
        </p:txBody>
      </p:sp>
    </p:spTree>
    <p:extLst>
      <p:ext uri="{BB962C8B-B14F-4D97-AF65-F5344CB8AC3E}">
        <p14:creationId xmlns:p14="http://schemas.microsoft.com/office/powerpoint/2010/main" val="166687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F0BE4-5876-C145-CE14-B6C8B246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4B77-FD19-2ABC-F647-0A8B7628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2. EU Regulatory Landscape</a:t>
            </a:r>
            <a:br>
              <a:rPr lang="en-US" sz="1600" b="1" dirty="0">
                <a:solidFill>
                  <a:schemeClr val="accent1"/>
                </a:solidFill>
              </a:rPr>
            </a:b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3600" b="1" dirty="0"/>
              <a:t>Supply-Side Regulations Driving the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10796-05C2-6B9B-D0DD-9DAAAAEB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0BAEE2-DD73-BE39-76F2-506B40D9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28" y="1206499"/>
            <a:ext cx="6314872" cy="5332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8C5353-28FC-421C-98B1-90C381AD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11277600" cy="111868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EU CO₂ Standards Split the Market: 100% ZE for City Buses by 2035, 90% CO₂ Cut for Coaches by 2040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89545-972B-E336-1371-F3A69DBF1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z="1400" smtClean="0"/>
              <a:t>8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AFE36-0DFE-CB06-E61F-4B43BAEB144C}"/>
              </a:ext>
            </a:extLst>
          </p:cNvPr>
          <p:cNvSpPr txBox="1"/>
          <p:nvPr/>
        </p:nvSpPr>
        <p:spPr>
          <a:xfrm>
            <a:off x="217682" y="1356180"/>
            <a:ext cx="4953000" cy="463203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27D93"/>
                </a:solidFill>
                <a:latin typeface="Arial" panose="020B0604020202020204" pitchFamily="34" charset="0"/>
              </a:rPr>
              <a:t>Two-Speed Design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 regulation mirrors market maturity: a hard zero-emission mandate for city buses, a progressive CO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reduction path for coaches.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9C1B3E"/>
                </a:solidFill>
                <a:latin typeface="Arial" panose="020B0604020202020204" pitchFamily="34" charset="0"/>
              </a:rPr>
              <a:t>Urban Buses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→ 100% ZE by 2035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90% zero-emission sales by 2030, ramping to a full ban on combustion city buses by 2035.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27D93"/>
                </a:solidFill>
                <a:latin typeface="Arial" panose="020B0604020202020204" pitchFamily="34" charset="0"/>
              </a:rPr>
              <a:t>Coaches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→ 90% CO</a:t>
            </a:r>
            <a:r>
              <a:rPr lang="en-US" sz="20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 cut by 2040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No ZE mandate, but a fleet-wide CO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reduction target that reaches 90% in 2040 vs. the 2025 baseline.</a:t>
            </a:r>
          </a:p>
        </p:txBody>
      </p:sp>
    </p:spTree>
    <p:extLst>
      <p:ext uri="{BB962C8B-B14F-4D97-AF65-F5344CB8AC3E}">
        <p14:creationId xmlns:p14="http://schemas.microsoft.com/office/powerpoint/2010/main" val="101406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F98FF-EC94-D819-D000-D441CFEC6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C08B-5A32-3745-822F-41C5CABD2F15}" type="slidenum">
              <a:rPr lang="en-US" smtClean="0"/>
              <a:t>9</a:t>
            </a:fld>
            <a:endParaRPr lang="en-US"/>
          </a:p>
        </p:txBody>
      </p:sp>
      <p:sp>
        <p:nvSpPr>
          <p:cNvPr id="50" name="Subtitle"/>
          <p:cNvSpPr/>
          <p:nvPr/>
        </p:nvSpPr>
        <p:spPr>
          <a:xfrm>
            <a:off x="457200" y="1123008"/>
            <a:ext cx="112776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600" i="1" dirty="0">
                <a:solidFill>
                  <a:srgbClr val="636E72"/>
                </a:solidFill>
                <a:latin typeface="Arial"/>
              </a:rPr>
              <a:t>How the ZEV-derived CO₂ and VECTO-measured CO₂ feed into one penalty calculation</a:t>
            </a:r>
          </a:p>
        </p:txBody>
      </p:sp>
      <p:sp>
        <p:nvSpPr>
          <p:cNvPr id="601" name="BusResult"/>
          <p:cNvSpPr/>
          <p:nvPr/>
        </p:nvSpPr>
        <p:spPr>
          <a:xfrm>
            <a:off x="609600" y="1587500"/>
            <a:ext cx="3365500" cy="889482"/>
          </a:xfrm>
          <a:prstGeom prst="roundRect">
            <a:avLst/>
          </a:prstGeom>
          <a:solidFill>
            <a:srgbClr val="E8F6F5"/>
          </a:solidFill>
          <a:ln w="15240">
            <a:solidFill>
              <a:srgbClr val="00827F"/>
            </a:solidFill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600" b="1" dirty="0">
                <a:solidFill>
                  <a:srgbClr val="00827F"/>
                </a:solidFill>
                <a:latin typeface="Arial"/>
              </a:rPr>
              <a:t>Urban Buses</a:t>
            </a:r>
          </a:p>
          <a:p>
            <a:pPr algn="l">
              <a:spcBef>
                <a:spcPts val="200"/>
              </a:spcBef>
            </a:pPr>
            <a:r>
              <a:rPr lang="en-US" sz="1400" dirty="0">
                <a:solidFill>
                  <a:srgbClr val="2D2D2D"/>
                </a:solidFill>
                <a:latin typeface="Arial"/>
              </a:rPr>
              <a:t>ZEV-share derived gCO₂/</a:t>
            </a:r>
            <a:r>
              <a:rPr lang="en-US" sz="1400" dirty="0" err="1">
                <a:solidFill>
                  <a:srgbClr val="2D2D2D"/>
                </a:solidFill>
                <a:latin typeface="Arial"/>
              </a:rPr>
              <a:t>tkm</a:t>
            </a:r>
            <a:endParaRPr lang="en-US" sz="1400" dirty="0">
              <a:solidFill>
                <a:srgbClr val="2D2D2D"/>
              </a:solidFill>
              <a:latin typeface="Arial"/>
            </a:endParaRPr>
          </a:p>
        </p:txBody>
      </p:sp>
      <p:sp>
        <p:nvSpPr>
          <p:cNvPr id="602" name="CoachResult"/>
          <p:cNvSpPr/>
          <p:nvPr/>
        </p:nvSpPr>
        <p:spPr>
          <a:xfrm>
            <a:off x="609600" y="3492018"/>
            <a:ext cx="3365500" cy="889482"/>
          </a:xfrm>
          <a:prstGeom prst="roundRect">
            <a:avLst/>
          </a:prstGeom>
          <a:solidFill>
            <a:srgbClr val="FFF3E6"/>
          </a:solidFill>
          <a:ln w="15240">
            <a:solidFill>
              <a:srgbClr val="E67E22"/>
            </a:solidFill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600" b="1" dirty="0">
                <a:solidFill>
                  <a:srgbClr val="E67E22"/>
                </a:solidFill>
                <a:latin typeface="Arial"/>
              </a:rPr>
              <a:t>Coaches &amp; Interurban</a:t>
            </a:r>
          </a:p>
          <a:p>
            <a:pPr algn="l">
              <a:spcBef>
                <a:spcPts val="200"/>
              </a:spcBef>
            </a:pPr>
            <a:r>
              <a:rPr lang="en-US" sz="1400" dirty="0">
                <a:solidFill>
                  <a:srgbClr val="2D2D2D"/>
                </a:solidFill>
                <a:latin typeface="Arial"/>
              </a:rPr>
              <a:t>VECTO-simulated gCO₂/</a:t>
            </a:r>
            <a:r>
              <a:rPr lang="en-US" sz="1400" dirty="0" err="1">
                <a:solidFill>
                  <a:srgbClr val="2D2D2D"/>
                </a:solidFill>
                <a:latin typeface="Arial"/>
              </a:rPr>
              <a:t>tkm</a:t>
            </a:r>
            <a:endParaRPr lang="en-US" sz="1400" dirty="0">
              <a:solidFill>
                <a:srgbClr val="2D2D2D"/>
              </a:solidFill>
              <a:latin typeface="Arial"/>
            </a:endParaRPr>
          </a:p>
        </p:txBody>
      </p:sp>
      <p:sp>
        <p:nvSpPr>
          <p:cNvPr id="603" name="ArrowBus"/>
          <p:cNvSpPr/>
          <p:nvPr/>
        </p:nvSpPr>
        <p:spPr>
          <a:xfrm>
            <a:off x="3126892" y="2775190"/>
            <a:ext cx="1436789" cy="418618"/>
          </a:xfrm>
          <a:prstGeom prst="rightArrow">
            <a:avLst/>
          </a:prstGeom>
          <a:solidFill>
            <a:srgbClr val="027D93"/>
          </a:solidFill>
          <a:ln>
            <a:noFill/>
          </a:ln>
        </p:spPr>
        <p:txBody>
          <a:bodyPr wrap="square" lIns="72000" tIns="45000" rIns="72000" bIns="45000" anchor="ctr"/>
          <a:lstStyle/>
          <a:p>
            <a:endParaRPr lang="en-US">
              <a:solidFill>
                <a:srgbClr val="E8F5F4"/>
              </a:solidFill>
            </a:endParaRPr>
          </a:p>
        </p:txBody>
      </p:sp>
      <p:sp>
        <p:nvSpPr>
          <p:cNvPr id="605" name="Step5Box"/>
          <p:cNvSpPr/>
          <p:nvPr/>
        </p:nvSpPr>
        <p:spPr>
          <a:xfrm>
            <a:off x="4889500" y="1651000"/>
            <a:ext cx="2540000" cy="2730500"/>
          </a:xfrm>
          <a:prstGeom prst="roundRect">
            <a:avLst/>
          </a:prstGeom>
          <a:solidFill>
            <a:srgbClr val="1A1A2E"/>
          </a:solidFill>
          <a:ln>
            <a:noFill/>
          </a:ln>
        </p:spPr>
        <p:txBody>
          <a:bodyPr wrap="square" lIns="72000" tIns="45000" rIns="72000" bIns="45000" anchor="ctr"/>
          <a:lstStyle/>
          <a:p>
            <a:pPr algn="ctr">
              <a:spcAft>
                <a:spcPts val="400"/>
              </a:spcAft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Target
Comparison</a:t>
            </a:r>
          </a:p>
          <a:p>
            <a:pPr algn="ctr"/>
            <a:r>
              <a:rPr lang="en-US" sz="1400" dirty="0">
                <a:solidFill>
                  <a:srgbClr val="B0BEC5"/>
                </a:solidFill>
                <a:latin typeface="Arial"/>
              </a:rPr>
              <a:t>Fleet CO₂ vs.
regulatory target</a:t>
            </a:r>
          </a:p>
        </p:txBody>
      </p:sp>
      <p:sp>
        <p:nvSpPr>
          <p:cNvPr id="606" name="ArrowOut"/>
          <p:cNvSpPr/>
          <p:nvPr/>
        </p:nvSpPr>
        <p:spPr>
          <a:xfrm>
            <a:off x="7556500" y="2895600"/>
            <a:ext cx="635000" cy="228600"/>
          </a:xfrm>
          <a:prstGeom prst="rightArrow">
            <a:avLst/>
          </a:prstGeom>
          <a:solidFill>
            <a:srgbClr val="E74C3C"/>
          </a:solidFill>
          <a:ln>
            <a:noFill/>
          </a:ln>
        </p:spPr>
        <p:txBody>
          <a:bodyPr wrap="square" lIns="72000" tIns="45000" rIns="72000" bIns="4500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7" name="PenaltyBox"/>
          <p:cNvSpPr/>
          <p:nvPr/>
        </p:nvSpPr>
        <p:spPr>
          <a:xfrm>
            <a:off x="8331200" y="1778000"/>
            <a:ext cx="3403600" cy="2413000"/>
          </a:xfrm>
          <a:prstGeom prst="roundRect">
            <a:avLst/>
          </a:prstGeom>
          <a:solidFill>
            <a:srgbClr val="FDEDEC"/>
          </a:solidFill>
          <a:ln w="15240">
            <a:solidFill>
              <a:srgbClr val="E74C3C"/>
            </a:solidFill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600" b="1" dirty="0">
                <a:solidFill>
                  <a:srgbClr val="E74C3C"/>
                </a:solidFill>
                <a:latin typeface="Arial"/>
              </a:rPr>
              <a:t>Penalty Calculation</a:t>
            </a:r>
          </a:p>
          <a:p>
            <a:pPr algn="l">
              <a:spcBef>
                <a:spcPts val="300"/>
              </a:spcBef>
            </a:pPr>
            <a:r>
              <a:rPr lang="en-US" sz="1400" dirty="0">
                <a:solidFill>
                  <a:srgbClr val="2D2D2D"/>
                </a:solidFill>
                <a:latin typeface="Arial"/>
              </a:rPr>
              <a:t>Sum of gaps between fleet CO₂ and target</a:t>
            </a:r>
          </a:p>
          <a:p>
            <a:pPr algn="l">
              <a:spcBef>
                <a:spcPts val="200"/>
              </a:spcBef>
            </a:pPr>
            <a:r>
              <a:rPr lang="en-US" sz="1600" b="1" dirty="0">
                <a:solidFill>
                  <a:srgbClr val="E74C3C"/>
                </a:solidFill>
                <a:latin typeface="Arial"/>
              </a:rPr>
              <a:t>× €4,250 / </a:t>
            </a:r>
            <a:r>
              <a:rPr lang="en-US" sz="1600" b="1" err="1">
                <a:solidFill>
                  <a:srgbClr val="E74C3C"/>
                </a:solidFill>
                <a:latin typeface="Arial"/>
              </a:rPr>
              <a:t>gCO</a:t>
            </a:r>
            <a:r>
              <a:rPr lang="en-US" sz="1600" b="1" dirty="0">
                <a:solidFill>
                  <a:srgbClr val="E74C3C"/>
                </a:solidFill>
                <a:latin typeface="Arial"/>
              </a:rPr>
              <a:t>₂</a:t>
            </a:r>
            <a:r>
              <a:rPr lang="en-US" sz="1600" b="1">
                <a:solidFill>
                  <a:srgbClr val="E74C3C"/>
                </a:solidFill>
                <a:latin typeface="Arial"/>
              </a:rPr>
              <a:t>/</a:t>
            </a:r>
            <a:r>
              <a:rPr lang="en-US" sz="1600" b="1" err="1">
                <a:solidFill>
                  <a:srgbClr val="E74C3C"/>
                </a:solidFill>
                <a:latin typeface="Arial"/>
              </a:rPr>
              <a:t>tkm</a:t>
            </a:r>
            <a:endParaRPr lang="en-US" sz="1600" b="1" dirty="0">
              <a:solidFill>
                <a:srgbClr val="E74C3C"/>
              </a:solidFill>
              <a:latin typeface="Arial"/>
            </a:endParaRPr>
          </a:p>
          <a:p>
            <a:pPr algn="l">
              <a:spcBef>
                <a:spcPts val="100"/>
              </a:spcBef>
            </a:pPr>
            <a:r>
              <a:rPr lang="en-US" sz="1600" b="1" dirty="0">
                <a:solidFill>
                  <a:srgbClr val="E74C3C"/>
                </a:solidFill>
                <a:latin typeface="Arial"/>
              </a:rPr>
              <a:t>× number of vehicles</a:t>
            </a:r>
          </a:p>
          <a:p>
            <a:pPr algn="l">
              <a:spcBef>
                <a:spcPts val="300"/>
              </a:spcBef>
            </a:pPr>
            <a:r>
              <a:rPr lang="en-US" sz="1400" i="1" dirty="0">
                <a:solidFill>
                  <a:srgbClr val="707070"/>
                </a:solidFill>
                <a:latin typeface="Arial"/>
              </a:rPr>
              <a:t>Applied per manufacturer</a:t>
            </a:r>
          </a:p>
        </p:txBody>
      </p:sp>
      <p:sp>
        <p:nvSpPr>
          <p:cNvPr id="608" name="Formulas"/>
          <p:cNvSpPr/>
          <p:nvPr/>
        </p:nvSpPr>
        <p:spPr>
          <a:xfrm>
            <a:off x="609600" y="4546600"/>
            <a:ext cx="11125200" cy="7366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B0BEC5"/>
            </a:solidFill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600" b="1" dirty="0">
                <a:solidFill>
                  <a:srgbClr val="1A1A2E"/>
                </a:solidFill>
                <a:latin typeface="Arial"/>
              </a:rPr>
              <a:t>2030 Targets:  </a:t>
            </a:r>
            <a:r>
              <a:rPr lang="en-US" sz="1600" dirty="0">
                <a:solidFill>
                  <a:srgbClr val="00827F"/>
                </a:solidFill>
                <a:latin typeface="Arial"/>
              </a:rPr>
              <a:t>Buses:     T = (1 − 90%) × </a:t>
            </a:r>
            <a:r>
              <a:rPr lang="en-US" sz="1600" dirty="0" err="1">
                <a:solidFill>
                  <a:srgbClr val="00827F"/>
                </a:solidFill>
                <a:latin typeface="Arial"/>
              </a:rPr>
              <a:t>rCO₂ref</a:t>
            </a:r>
            <a:endParaRPr lang="en-US" sz="1600" dirty="0">
              <a:solidFill>
                <a:srgbClr val="00827F"/>
              </a:solidFill>
              <a:latin typeface="Arial"/>
            </a:endParaRP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rgbClr val="1A1A2E"/>
                </a:solidFill>
                <a:latin typeface="Arial"/>
              </a:rPr>
              <a:t>                </a:t>
            </a:r>
            <a:r>
              <a:rPr lang="en-US" sz="1400" dirty="0">
                <a:solidFill>
                  <a:srgbClr val="1A1A2E"/>
                </a:solidFill>
                <a:latin typeface="Arial"/>
              </a:rPr>
              <a:t>     </a:t>
            </a:r>
            <a:r>
              <a:rPr lang="en-US" sz="1600" dirty="0">
                <a:solidFill>
                  <a:srgbClr val="1A1A2E"/>
                </a:solidFill>
                <a:latin typeface="Arial"/>
              </a:rPr>
              <a:t>    </a:t>
            </a:r>
            <a:r>
              <a:rPr lang="en-US" sz="1600" dirty="0">
                <a:solidFill>
                  <a:srgbClr val="E67E22"/>
                </a:solidFill>
                <a:latin typeface="Arial"/>
              </a:rPr>
              <a:t>Coaches:</a:t>
            </a:r>
            <a:r>
              <a:rPr lang="en-US" sz="800" dirty="0">
                <a:solidFill>
                  <a:srgbClr val="E67E22"/>
                </a:solidFill>
                <a:latin typeface="Arial"/>
              </a:rPr>
              <a:t>  </a:t>
            </a:r>
            <a:r>
              <a:rPr lang="en-US" sz="1600" dirty="0">
                <a:solidFill>
                  <a:srgbClr val="E67E22"/>
                </a:solidFill>
                <a:latin typeface="Arial"/>
              </a:rPr>
              <a:t>T = (1 − 43%) × </a:t>
            </a:r>
            <a:r>
              <a:rPr lang="en-US" sz="1600" dirty="0" err="1">
                <a:solidFill>
                  <a:srgbClr val="E67E22"/>
                </a:solidFill>
                <a:latin typeface="Arial"/>
              </a:rPr>
              <a:t>rCO₂ref</a:t>
            </a:r>
            <a:r>
              <a:rPr lang="en-US" sz="1600" dirty="0">
                <a:solidFill>
                  <a:srgbClr val="E67E22"/>
                </a:solidFill>
                <a:latin typeface="Arial"/>
              </a:rPr>
              <a:t> </a:t>
            </a:r>
          </a:p>
        </p:txBody>
      </p:sp>
      <p:sp>
        <p:nvSpPr>
          <p:cNvPr id="609" name="CrossCompHeader"/>
          <p:cNvSpPr/>
          <p:nvPr/>
        </p:nvSpPr>
        <p:spPr>
          <a:xfrm>
            <a:off x="609600" y="5359400"/>
            <a:ext cx="111252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600" b="1" dirty="0">
                <a:solidFill>
                  <a:srgbClr val="1A1A2E"/>
                </a:solidFill>
                <a:latin typeface="Arial"/>
              </a:rPr>
              <a:t>Cross-Compensation: How the Two Pathways Interact</a:t>
            </a:r>
          </a:p>
        </p:txBody>
      </p:sp>
      <p:sp>
        <p:nvSpPr>
          <p:cNvPr id="610" name="HowCard"/>
          <p:cNvSpPr/>
          <p:nvPr/>
        </p:nvSpPr>
        <p:spPr>
          <a:xfrm>
            <a:off x="609600" y="5740400"/>
            <a:ext cx="5397500" cy="990600"/>
          </a:xfrm>
          <a:prstGeom prst="roundRect">
            <a:avLst/>
          </a:prstGeom>
          <a:solidFill>
            <a:srgbClr val="E8F6F5"/>
          </a:solidFill>
          <a:ln w="12700">
            <a:solidFill>
              <a:srgbClr val="00827F"/>
            </a:solidFill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400" b="1" dirty="0">
                <a:solidFill>
                  <a:srgbClr val="00827F"/>
                </a:solidFill>
                <a:latin typeface="Arial"/>
              </a:rPr>
              <a:t>✓  Within-Pool Flexibility</a:t>
            </a:r>
            <a:r>
              <a:rPr lang="en-US" sz="1400" b="1" dirty="0">
                <a:solidFill>
                  <a:srgbClr val="1A1A2E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1A1A2E"/>
                </a:solidFill>
                <a:latin typeface="Arial"/>
              </a:rPr>
              <a:t> Over-complying with buses can offset shortfalls on coach CO₂ performance. Buses are significantly ahead of their ZEV targets and will likely earn credits that absorb non-compliance in the coach sector.</a:t>
            </a:r>
          </a:p>
        </p:txBody>
      </p:sp>
      <p:sp>
        <p:nvSpPr>
          <p:cNvPr id="611" name="WallCard"/>
          <p:cNvSpPr/>
          <p:nvPr/>
        </p:nvSpPr>
        <p:spPr>
          <a:xfrm>
            <a:off x="6324600" y="5740400"/>
            <a:ext cx="5410200" cy="990600"/>
          </a:xfrm>
          <a:prstGeom prst="roundRect">
            <a:avLst/>
          </a:prstGeom>
          <a:solidFill>
            <a:srgbClr val="FFF3E6"/>
          </a:solidFill>
          <a:ln w="12700">
            <a:solidFill>
              <a:srgbClr val="E67E22"/>
            </a:solidFill>
          </a:ln>
        </p:spPr>
        <p:txBody>
          <a:bodyPr wrap="square" lIns="72000" tIns="45000" rIns="72000" bIns="45000" anchor="ctr"/>
          <a:lstStyle/>
          <a:p>
            <a:pPr algn="l"/>
            <a:r>
              <a:rPr lang="en-US" sz="1400" b="1" dirty="0">
                <a:solidFill>
                  <a:srgbClr val="E67E22"/>
                </a:solidFill>
                <a:latin typeface="Arial"/>
              </a:rPr>
              <a:t>✘  Trucks ≠ Buses</a:t>
            </a:r>
            <a:r>
              <a:rPr lang="en-US" sz="1400" dirty="0">
                <a:solidFill>
                  <a:srgbClr val="1A1A2E"/>
                </a:solidFill>
                <a:latin typeface="Arial"/>
              </a:rPr>
              <a:t>  Freight and passenger are separate pools. No cross-offset possible.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926ADF-4667-1656-E56D-07CC6488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11277600" cy="8001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/>
              </a:rPr>
              <a:t>Buses and Coaches Follow Separate Compliance Paths but Share One Fleet Pool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2193C05F-B89B-D4D2-AD09-70D5B98B4787}"/>
              </a:ext>
            </a:extLst>
          </p:cNvPr>
          <p:cNvSpPr/>
          <p:nvPr/>
        </p:nvSpPr>
        <p:spPr>
          <a:xfrm>
            <a:off x="1967696" y="2604303"/>
            <a:ext cx="833377" cy="760393"/>
          </a:xfrm>
          <a:prstGeom prst="plus">
            <a:avLst>
              <a:gd name="adj" fmla="val 40222"/>
            </a:avLst>
          </a:prstGeom>
          <a:solidFill>
            <a:srgbClr val="E8F5F4"/>
          </a:solidFill>
          <a:ln>
            <a:solidFill>
              <a:srgbClr val="027D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F5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5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CT June 2024 1">
      <a:dk1>
        <a:srgbClr val="414D56"/>
      </a:dk1>
      <a:lt1>
        <a:srgbClr val="FFFFFF"/>
      </a:lt1>
      <a:dk2>
        <a:srgbClr val="414D56"/>
      </a:dk2>
      <a:lt2>
        <a:srgbClr val="E8E8E8"/>
      </a:lt2>
      <a:accent1>
        <a:srgbClr val="007D93"/>
      </a:accent1>
      <a:accent2>
        <a:srgbClr val="9C1A3D"/>
      </a:accent2>
      <a:accent3>
        <a:srgbClr val="388338"/>
      </a:accent3>
      <a:accent4>
        <a:srgbClr val="00A695"/>
      </a:accent4>
      <a:accent5>
        <a:srgbClr val="632A79"/>
      </a:accent5>
      <a:accent6>
        <a:srgbClr val="9CB338"/>
      </a:accent6>
      <a:hlink>
        <a:srgbClr val="414C56"/>
      </a:hlink>
      <a:folHlink>
        <a:srgbClr val="414C5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543B731-6FEA-424E-BDA5-F0A94DD4D22A}">
  <we:reference id="f5f369e5-aa35-49d7-ad7b-638152ddb008" version="1.0.0.1" store="EXCatalog" storeType="EXCatalog"/>
  <we:alternateReferences>
    <we:reference id="WA200010001" version="1.0.0.1" store="en-US" storeType="OMEX"/>
  </we:alternateReferences>
  <we:properties>
    <we:property name="claude.fileId" value="&quot;0a1418e7-712d-439d-836d-aecb95d4c6b1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9ea132-75f9-4e66-8722-a6375ea23300" xsi:nil="true"/>
    <lcf76f155ced4ddcb4097134ff3c332f xmlns="37deabf2-97bc-4e79-8cb5-854cb519ae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42684A25C5D419550272893FA6136" ma:contentTypeVersion="19" ma:contentTypeDescription="Create a new document." ma:contentTypeScope="" ma:versionID="45b9a11098a51a71c275f4d97adb414b">
  <xsd:schema xmlns:xsd="http://www.w3.org/2001/XMLSchema" xmlns:xs="http://www.w3.org/2001/XMLSchema" xmlns:p="http://schemas.microsoft.com/office/2006/metadata/properties" xmlns:ns2="37deabf2-97bc-4e79-8cb5-854cb519aed3" xmlns:ns3="ba9ea132-75f9-4e66-8722-a6375ea23300" targetNamespace="http://schemas.microsoft.com/office/2006/metadata/properties" ma:root="true" ma:fieldsID="e8b8a5b70391319afc02f3ad9f43a0f4" ns2:_="" ns3:_="">
    <xsd:import namespace="37deabf2-97bc-4e79-8cb5-854cb519aed3"/>
    <xsd:import namespace="ba9ea132-75f9-4e66-8722-a6375ea233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eabf2-97bc-4e79-8cb5-854cb519a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d0c42d-6e87-4daf-ac4d-d5283275e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a132-75f9-4e66-8722-a6375ea23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cfd96d4-096e-42fe-9128-a72545ae0d10}" ma:internalName="TaxCatchAll" ma:showField="CatchAllData" ma:web="ba9ea132-75f9-4e66-8722-a6375ea23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BAC8B-8696-4B76-8ACF-19512FD82B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5776B0-DFAD-4649-9919-7BA17E25FB16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a9ea132-75f9-4e66-8722-a6375ea23300"/>
    <ds:schemaRef ds:uri="37deabf2-97bc-4e79-8cb5-854cb519aed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EF8AC2-5116-4D64-84B2-F1AA6E92C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deabf2-97bc-4e79-8cb5-854cb519aed3"/>
    <ds:schemaRef ds:uri="ba9ea132-75f9-4e66-8722-a6375ea233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db26152-23a6-4a6e-8fcb-d99d6e3b8e71}" enabled="1" method="Privileged" siteId="{7fbdd19f-c389-4ced-8a04-0b5090b80cf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9629</TotalTime>
  <Words>1231</Words>
  <Application>Microsoft Macintosh PowerPoint</Application>
  <PresentationFormat>Widescreen</PresentationFormat>
  <Paragraphs>180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System Font Regular</vt:lpstr>
      <vt:lpstr>Wingdings</vt:lpstr>
      <vt:lpstr>Office Theme</vt:lpstr>
      <vt:lpstr>From City to Intercity : Market Trends &amp; Policy Frameworks for Zero-Emission Buses  State of the market, outlook and regulatory landscape</vt:lpstr>
      <vt:lpstr>1. State of the Market  From Diesel Dominance to Electric Inflection  Where the Market Stands Today</vt:lpstr>
      <vt:lpstr>Zero-Emission Vehicle Now Account for a Quarter of EU Sales</vt:lpstr>
      <vt:lpstr>City Buses Have Crossed the ZE Threshold; Long-Haul Remains in Early Adoption</vt:lpstr>
      <vt:lpstr>The EU Is a Decade Behind China in Urban Buses, but Both Coach Markets Are at an Inflection Point</vt:lpstr>
      <vt:lpstr>China's Market Is Consolidated; the EU Coach and Interurban Buses Sector Remains Wide Open for Newcomers</vt:lpstr>
      <vt:lpstr>2. EU Regulatory Landscape  Supply-Side Regulations Driving the Transition</vt:lpstr>
      <vt:lpstr>EU CO₂ Standards Split the Market: 100% ZE for City Buses by 2035, 90% CO₂ Cut for Coaches by 2040</vt:lpstr>
      <vt:lpstr>Buses and Coaches Follow Separate Compliance Paths but Share One Fleet Pool</vt:lpstr>
      <vt:lpstr>The 2026 Targeted Amendment Eases Short-Term Compliance but Keeps All Long-Term Targets Intact</vt:lpstr>
      <vt:lpstr>Euro 7 Tightens Pollutant Limits and Adds New Rules Even for Zero-Emission Vehicles</vt:lpstr>
      <vt:lpstr>The Clean Vehicle Directive Forces Public Fleets Toward Zero-Emission Procurement</vt:lpstr>
      <vt:lpstr>Questions ?   m.benoit@theicct.org</vt:lpstr>
      <vt:lpstr>ANNEX 1 : CO2 Standard Target Calculation</vt:lpstr>
      <vt:lpstr>ANNEX 2 : CVD National Strategies Vary Widely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Sheckler</dc:creator>
  <cp:lastModifiedBy>Malo Benoit</cp:lastModifiedBy>
  <cp:revision>20</cp:revision>
  <dcterms:created xsi:type="dcterms:W3CDTF">2024-06-18T17:54:54Z</dcterms:created>
  <dcterms:modified xsi:type="dcterms:W3CDTF">2026-04-13T12:30:24Z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b26152-23a6-4a6e-8fcb-d99d6e3b8e71_Enabled">
    <vt:lpwstr>true</vt:lpwstr>
  </property>
  <property fmtid="{D5CDD505-2E9C-101B-9397-08002B2CF9AE}" pid="3" name="MSIP_Label_edb26152-23a6-4a6e-8fcb-d99d6e3b8e71_SetDate">
    <vt:lpwstr>2024-06-18T17:57:46Z</vt:lpwstr>
  </property>
  <property fmtid="{D5CDD505-2E9C-101B-9397-08002B2CF9AE}" pid="4" name="MSIP_Label_edb26152-23a6-4a6e-8fcb-d99d6e3b8e71_Method">
    <vt:lpwstr>Standard</vt:lpwstr>
  </property>
  <property fmtid="{D5CDD505-2E9C-101B-9397-08002B2CF9AE}" pid="5" name="MSIP_Label_edb26152-23a6-4a6e-8fcb-d99d6e3b8e71_Name">
    <vt:lpwstr>defa4170-0d19-0005-0004-bc88714345d2</vt:lpwstr>
  </property>
  <property fmtid="{D5CDD505-2E9C-101B-9397-08002B2CF9AE}" pid="6" name="MSIP_Label_edb26152-23a6-4a6e-8fcb-d99d6e3b8e71_SiteId">
    <vt:lpwstr>7fbdd19f-c389-4ced-8a04-0b5090b80cfe</vt:lpwstr>
  </property>
  <property fmtid="{D5CDD505-2E9C-101B-9397-08002B2CF9AE}" pid="7" name="MSIP_Label_edb26152-23a6-4a6e-8fcb-d99d6e3b8e71_ActionId">
    <vt:lpwstr>31b91248-7552-412f-b8cf-14169ecd38e5</vt:lpwstr>
  </property>
  <property fmtid="{D5CDD505-2E9C-101B-9397-08002B2CF9AE}" pid="8" name="MSIP_Label_edb26152-23a6-4a6e-8fcb-d99d6e3b8e71_ContentBits">
    <vt:lpwstr>0</vt:lpwstr>
  </property>
  <property fmtid="{D5CDD505-2E9C-101B-9397-08002B2CF9AE}" pid="9" name="ContentTypeId">
    <vt:lpwstr>0x01010094F42684A25C5D419550272893FA6136</vt:lpwstr>
  </property>
  <property fmtid="{D5CDD505-2E9C-101B-9397-08002B2CF9AE}" pid="10" name="MediaServiceImageTags">
    <vt:lpwstr/>
  </property>
</Properties>
</file>